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64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5A6B6-D4D7-4A69-9B79-9B5F08BAE228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56F92-037F-4846-B88E-7E598CC10A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547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56F92-037F-4846-B88E-7E598CC10AD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6452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36F7-7604-4EC0-9063-9B645E600E6B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6733-2C98-4742-8BD6-A50BC4E7D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734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36F7-7604-4EC0-9063-9B645E600E6B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6733-2C98-4742-8BD6-A50BC4E7D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6561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36F7-7604-4EC0-9063-9B645E600E6B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6733-2C98-4742-8BD6-A50BC4E7D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855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36F7-7604-4EC0-9063-9B645E600E6B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6733-2C98-4742-8BD6-A50BC4E7D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884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36F7-7604-4EC0-9063-9B645E600E6B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6733-2C98-4742-8BD6-A50BC4E7D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408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36F7-7604-4EC0-9063-9B645E600E6B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6733-2C98-4742-8BD6-A50BC4E7D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809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36F7-7604-4EC0-9063-9B645E600E6B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6733-2C98-4742-8BD6-A50BC4E7D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801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36F7-7604-4EC0-9063-9B645E600E6B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6733-2C98-4742-8BD6-A50BC4E7D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002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36F7-7604-4EC0-9063-9B645E600E6B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6733-2C98-4742-8BD6-A50BC4E7D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543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36F7-7604-4EC0-9063-9B645E600E6B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6733-2C98-4742-8BD6-A50BC4E7D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327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36F7-7604-4EC0-9063-9B645E600E6B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6733-2C98-4742-8BD6-A50BC4E7D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264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036F7-7604-4EC0-9063-9B645E600E6B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86733-2C98-4742-8BD6-A50BC4E7D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474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42838" cy="20262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531" y="4051496"/>
            <a:ext cx="4564183" cy="25673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5546" y="1696916"/>
            <a:ext cx="9144000" cy="20837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Отечественные биология и медицина:</a:t>
            </a:r>
            <a:br>
              <a:rPr lang="ru-RU" dirty="0" smtClean="0"/>
            </a:br>
            <a:r>
              <a:rPr lang="ru-RU" dirty="0" smtClean="0"/>
              <a:t>история и перспективы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8129" y="5238567"/>
            <a:ext cx="6342771" cy="729761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Факультет химии, биологии и биотехнологии</a:t>
            </a:r>
          </a:p>
          <a:p>
            <a:r>
              <a:rPr lang="ru-RU" dirty="0" smtClean="0"/>
              <a:t>Докладчик: д.б.н. Скупневский Сергей Валерьевич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981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Табачная мозаика и ее возбудитель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8187" y="1803673"/>
            <a:ext cx="3119242" cy="50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3334" y="1941342"/>
            <a:ext cx="6847429" cy="472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Александр </a:t>
            </a:r>
            <a:r>
              <a:rPr lang="ru-RU" dirty="0" smtClean="0"/>
              <a:t>Леонидович Чижевский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(1897-1964)</a:t>
            </a:r>
            <a:endParaRPr lang="ru-RU" dirty="0"/>
          </a:p>
        </p:txBody>
      </p:sp>
      <p:pic>
        <p:nvPicPr>
          <p:cNvPr id="2050" name="Picture 2" descr="https://cdn.fishki.net/upload/post/2017/02/07/2212909/589104a7a229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6375" y="1759104"/>
            <a:ext cx="3200204" cy="489203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20528" y="2437118"/>
            <a:ext cx="643362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dirty="0" smtClean="0"/>
              <a:t>«Жизнь - в значительно большей степени есть явление космическое, чем земное. Она создана воздействием творческой динамики космоса на инертный материал Земли»</a:t>
            </a:r>
          </a:p>
          <a:p>
            <a:pPr algn="just">
              <a:spcAft>
                <a:spcPts val="1200"/>
              </a:spcAft>
            </a:pPr>
            <a:r>
              <a:rPr lang="ru-RU" sz="2400" dirty="0" smtClean="0"/>
              <a:t>«Истинное искусство всегда нравственно»</a:t>
            </a:r>
          </a:p>
          <a:p>
            <a:pPr algn="just">
              <a:spcAft>
                <a:spcPts val="1200"/>
              </a:spcAft>
            </a:pPr>
            <a:r>
              <a:rPr lang="ru-RU" sz="2400" dirty="0" smtClean="0"/>
              <a:t>«Жизнь великих людей протекает не только в поисках законов природы, но и в изнурительной, истощающей и бесконечной борьбе с противниками. Такая жизнь обычно бывает трагична»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13688" y="1781294"/>
            <a:ext cx="4523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Основоположник гелиобиологии</a:t>
            </a:r>
            <a:endParaRPr 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Опыты А.Л. Чижевского</a:t>
            </a:r>
            <a:endParaRPr lang="ru-RU" dirty="0"/>
          </a:p>
        </p:txBody>
      </p:sp>
      <p:pic>
        <p:nvPicPr>
          <p:cNvPr id="28676" name="Picture 4" descr="https://53.img.avito.st/640x480/79669545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358" y="1713571"/>
            <a:ext cx="4846125" cy="4846125"/>
          </a:xfrm>
          <a:prstGeom prst="rect">
            <a:avLst/>
          </a:prstGeom>
          <a:noFill/>
        </p:spPr>
      </p:pic>
      <p:pic>
        <p:nvPicPr>
          <p:cNvPr id="6148" name="Picture 4" descr="https://aurasvit.com/wp-content/uploads/2018/10/%D1%80%D0%B8%D1%81.1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0000" y="1688123"/>
            <a:ext cx="6852137" cy="5141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Опарин Александр Иванович </a:t>
            </a:r>
            <a:r>
              <a:rPr lang="ru-RU" dirty="0" smtClean="0"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dirty="0" smtClean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 smtClean="0">
                <a:ea typeface="Verdana" panose="020B0604030504040204" pitchFamily="34" charset="0"/>
                <a:cs typeface="Verdana" panose="020B0604030504040204" pitchFamily="34" charset="0"/>
              </a:rPr>
              <a:t>(1894-1980)</a:t>
            </a:r>
            <a:endParaRPr lang="ru-RU" dirty="0"/>
          </a:p>
        </p:txBody>
      </p:sp>
      <p:pic>
        <p:nvPicPr>
          <p:cNvPr id="4" name="Picture 2" descr="http://visualrian.ru/images/old_preview/235/15/2351545_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1773" y="1751427"/>
            <a:ext cx="4108695" cy="46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7701" y="1648486"/>
            <a:ext cx="2851765" cy="47115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96592110"/>
              </p:ext>
            </p:extLst>
          </p:nvPr>
        </p:nvGraphicFramePr>
        <p:xfrm>
          <a:off x="6181083" y="1690688"/>
          <a:ext cx="4823841" cy="4918728"/>
        </p:xfrm>
        <a:graphic>
          <a:graphicData uri="http://schemas.openxmlformats.org/drawingml/2006/table">
            <a:tbl>
              <a:tblPr/>
              <a:tblGrid>
                <a:gridCol w="1607947">
                  <a:extLst>
                    <a:ext uri="{9D8B030D-6E8A-4147-A177-3AD203B41FA5}">
                      <a16:colId xmlns:a16="http://schemas.microsoft.com/office/drawing/2014/main" xmlns="" val="1154815929"/>
                    </a:ext>
                  </a:extLst>
                </a:gridCol>
                <a:gridCol w="1607947">
                  <a:extLst>
                    <a:ext uri="{9D8B030D-6E8A-4147-A177-3AD203B41FA5}">
                      <a16:colId xmlns:a16="http://schemas.microsoft.com/office/drawing/2014/main" xmlns="" val="4069441774"/>
                    </a:ext>
                  </a:extLst>
                </a:gridCol>
                <a:gridCol w="1607947">
                  <a:extLst>
                    <a:ext uri="{9D8B030D-6E8A-4147-A177-3AD203B41FA5}">
                      <a16:colId xmlns:a16="http://schemas.microsoft.com/office/drawing/2014/main" xmlns="" val="4056477809"/>
                    </a:ext>
                  </a:extLst>
                </a:gridCol>
              </a:tblGrid>
              <a:tr h="4936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dirty="0">
                          <a:effectLst/>
                        </a:rPr>
                        <a:t>Residue Mass (</a:t>
                      </a:r>
                      <a:r>
                        <a:rPr lang="en-US" sz="1500" i="1" dirty="0">
                          <a:effectLst/>
                        </a:rPr>
                        <a:t>m/z</a:t>
                      </a:r>
                      <a:r>
                        <a:rPr lang="en-US" sz="1500" dirty="0">
                          <a:effectLst/>
                        </a:rPr>
                        <a:t>) (monoisotopic, MH</a:t>
                      </a:r>
                      <a:r>
                        <a:rPr lang="en-US" sz="1500" baseline="30000" dirty="0">
                          <a:effectLst/>
                        </a:rPr>
                        <a:t>+1</a:t>
                      </a:r>
                      <a:r>
                        <a:rPr lang="en-US" sz="1500" dirty="0">
                          <a:effectLst/>
                        </a:rPr>
                        <a:t>)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dirty="0">
                          <a:effectLst/>
                        </a:rPr>
                        <a:t>Peak Identification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Chemical Formula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73313909"/>
                  </a:ext>
                </a:extLst>
              </a:tr>
              <a:tr h="281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dirty="0">
                          <a:effectLst/>
                        </a:rPr>
                        <a:t>72.03712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Alanine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C</a:t>
                      </a:r>
                      <a:r>
                        <a:rPr lang="en-US" sz="1500" baseline="-25000">
                          <a:effectLst/>
                        </a:rPr>
                        <a:t>3</a:t>
                      </a:r>
                      <a:r>
                        <a:rPr lang="en-US" sz="1500">
                          <a:effectLst/>
                        </a:rPr>
                        <a:t>H</a:t>
                      </a:r>
                      <a:r>
                        <a:rPr lang="en-US" sz="1500" baseline="-25000">
                          <a:effectLst/>
                        </a:rPr>
                        <a:t>5</a:t>
                      </a:r>
                      <a:r>
                        <a:rPr lang="en-US" sz="1500">
                          <a:effectLst/>
                        </a:rPr>
                        <a:t>NO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69735670"/>
                  </a:ext>
                </a:extLst>
              </a:tr>
              <a:tr h="281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dirty="0">
                          <a:effectLst/>
                        </a:rPr>
                        <a:t>58.02147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Glycine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C</a:t>
                      </a:r>
                      <a:r>
                        <a:rPr lang="en-US" sz="1500" baseline="-25000">
                          <a:effectLst/>
                        </a:rPr>
                        <a:t>2</a:t>
                      </a:r>
                      <a:r>
                        <a:rPr lang="en-US" sz="1500">
                          <a:effectLst/>
                        </a:rPr>
                        <a:t>H</a:t>
                      </a:r>
                      <a:r>
                        <a:rPr lang="en-US" sz="1500" baseline="-25000">
                          <a:effectLst/>
                        </a:rPr>
                        <a:t>3</a:t>
                      </a:r>
                      <a:r>
                        <a:rPr lang="en-US" sz="1500">
                          <a:effectLst/>
                        </a:rPr>
                        <a:t>NO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3237701"/>
                  </a:ext>
                </a:extLst>
              </a:tr>
              <a:tr h="281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dirty="0">
                          <a:effectLst/>
                        </a:rPr>
                        <a:t>116.02695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Aspartic Acid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C</a:t>
                      </a:r>
                      <a:r>
                        <a:rPr lang="en-US" sz="1500" baseline="-25000">
                          <a:effectLst/>
                        </a:rPr>
                        <a:t>4</a:t>
                      </a:r>
                      <a:r>
                        <a:rPr lang="en-US" sz="1500">
                          <a:effectLst/>
                        </a:rPr>
                        <a:t>H</a:t>
                      </a:r>
                      <a:r>
                        <a:rPr lang="en-US" sz="1500" baseline="-25000">
                          <a:effectLst/>
                        </a:rPr>
                        <a:t>5</a:t>
                      </a:r>
                      <a:r>
                        <a:rPr lang="en-US" sz="1500">
                          <a:effectLst/>
                        </a:rPr>
                        <a:t>NO</a:t>
                      </a:r>
                      <a:r>
                        <a:rPr lang="en-US" sz="1500" baseline="-25000">
                          <a:effectLst/>
                        </a:rPr>
                        <a:t>3</a:t>
                      </a:r>
                      <a:endParaRPr lang="en-US" sz="1500">
                        <a:effectLst/>
                      </a:endParaRP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3980406"/>
                  </a:ext>
                </a:extLst>
              </a:tr>
              <a:tr h="281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>
                          <a:effectLst/>
                        </a:rPr>
                        <a:t>114.08407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Isoleucine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C</a:t>
                      </a:r>
                      <a:r>
                        <a:rPr lang="en-US" sz="1500" baseline="-25000">
                          <a:effectLst/>
                        </a:rPr>
                        <a:t>6</a:t>
                      </a:r>
                      <a:r>
                        <a:rPr lang="en-US" sz="1500">
                          <a:effectLst/>
                        </a:rPr>
                        <a:t>H</a:t>
                      </a:r>
                      <a:r>
                        <a:rPr lang="en-US" sz="1500" baseline="-25000">
                          <a:effectLst/>
                        </a:rPr>
                        <a:t>11</a:t>
                      </a:r>
                      <a:r>
                        <a:rPr lang="en-US" sz="1500">
                          <a:effectLst/>
                        </a:rPr>
                        <a:t>NO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83738903"/>
                  </a:ext>
                </a:extLst>
              </a:tr>
              <a:tr h="281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>
                          <a:effectLst/>
                        </a:rPr>
                        <a:t>88.03203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Serine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C</a:t>
                      </a:r>
                      <a:r>
                        <a:rPr lang="en-US" sz="1500" baseline="-25000">
                          <a:effectLst/>
                        </a:rPr>
                        <a:t>3</a:t>
                      </a:r>
                      <a:r>
                        <a:rPr lang="en-US" sz="1500">
                          <a:effectLst/>
                        </a:rPr>
                        <a:t>H</a:t>
                      </a:r>
                      <a:r>
                        <a:rPr lang="en-US" sz="1500" baseline="-25000">
                          <a:effectLst/>
                        </a:rPr>
                        <a:t>5</a:t>
                      </a:r>
                      <a:r>
                        <a:rPr lang="en-US" sz="1500">
                          <a:effectLst/>
                        </a:rPr>
                        <a:t>NO</a:t>
                      </a:r>
                      <a:r>
                        <a:rPr lang="en-US" sz="1500" baseline="-25000">
                          <a:effectLst/>
                        </a:rPr>
                        <a:t>2</a:t>
                      </a:r>
                      <a:endParaRPr lang="en-US" sz="1500">
                        <a:effectLst/>
                      </a:endParaRP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1252006"/>
                  </a:ext>
                </a:extLst>
              </a:tr>
              <a:tr h="281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>
                          <a:effectLst/>
                        </a:rPr>
                        <a:t>102.04768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Threonine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C</a:t>
                      </a:r>
                      <a:r>
                        <a:rPr lang="en-US" sz="1500" baseline="-25000">
                          <a:effectLst/>
                        </a:rPr>
                        <a:t>4</a:t>
                      </a:r>
                      <a:r>
                        <a:rPr lang="en-US" sz="1500">
                          <a:effectLst/>
                        </a:rPr>
                        <a:t>H</a:t>
                      </a:r>
                      <a:r>
                        <a:rPr lang="en-US" sz="1500" baseline="-25000">
                          <a:effectLst/>
                        </a:rPr>
                        <a:t>7</a:t>
                      </a:r>
                      <a:r>
                        <a:rPr lang="en-US" sz="1500">
                          <a:effectLst/>
                        </a:rPr>
                        <a:t>NO</a:t>
                      </a:r>
                      <a:r>
                        <a:rPr lang="en-US" sz="1500" baseline="-25000">
                          <a:effectLst/>
                        </a:rPr>
                        <a:t>2</a:t>
                      </a:r>
                      <a:endParaRPr lang="en-US" sz="1500">
                        <a:effectLst/>
                      </a:endParaRP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692434"/>
                  </a:ext>
                </a:extLst>
              </a:tr>
              <a:tr h="281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>
                          <a:effectLst/>
                        </a:rPr>
                        <a:t>113.08407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Leucine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C</a:t>
                      </a:r>
                      <a:r>
                        <a:rPr lang="en-US" sz="1500" baseline="-25000">
                          <a:effectLst/>
                        </a:rPr>
                        <a:t>6</a:t>
                      </a:r>
                      <a:r>
                        <a:rPr lang="en-US" sz="1500">
                          <a:effectLst/>
                        </a:rPr>
                        <a:t>H</a:t>
                      </a:r>
                      <a:r>
                        <a:rPr lang="en-US" sz="1500" baseline="-25000">
                          <a:effectLst/>
                        </a:rPr>
                        <a:t>11</a:t>
                      </a:r>
                      <a:r>
                        <a:rPr lang="en-US" sz="1500">
                          <a:effectLst/>
                        </a:rPr>
                        <a:t>NO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51276703"/>
                  </a:ext>
                </a:extLst>
              </a:tr>
              <a:tr h="281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>
                          <a:effectLst/>
                        </a:rPr>
                        <a:t>115.04293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Asparagine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C</a:t>
                      </a:r>
                      <a:r>
                        <a:rPr lang="en-US" sz="1500" baseline="-25000">
                          <a:effectLst/>
                        </a:rPr>
                        <a:t>4</a:t>
                      </a:r>
                      <a:r>
                        <a:rPr lang="en-US" sz="1500">
                          <a:effectLst/>
                        </a:rPr>
                        <a:t>H</a:t>
                      </a:r>
                      <a:r>
                        <a:rPr lang="en-US" sz="1500" baseline="-25000">
                          <a:effectLst/>
                        </a:rPr>
                        <a:t>6</a:t>
                      </a:r>
                      <a:r>
                        <a:rPr lang="en-US" sz="1500">
                          <a:effectLst/>
                        </a:rPr>
                        <a:t>N</a:t>
                      </a:r>
                      <a:r>
                        <a:rPr lang="en-US" sz="1500" baseline="-25000">
                          <a:effectLst/>
                        </a:rPr>
                        <a:t>2</a:t>
                      </a:r>
                      <a:r>
                        <a:rPr lang="en-US" sz="1500">
                          <a:effectLst/>
                        </a:rPr>
                        <a:t>O</a:t>
                      </a:r>
                      <a:r>
                        <a:rPr lang="en-US" sz="1500" baseline="-25000">
                          <a:effectLst/>
                        </a:rPr>
                        <a:t>2</a:t>
                      </a:r>
                      <a:endParaRPr lang="en-US" sz="1500">
                        <a:effectLst/>
                      </a:endParaRP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1635230"/>
                  </a:ext>
                </a:extLst>
              </a:tr>
              <a:tr h="281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>
                          <a:effectLst/>
                        </a:rPr>
                        <a:t>129.09497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Lysine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C</a:t>
                      </a:r>
                      <a:r>
                        <a:rPr lang="en-US" sz="1500" baseline="-25000">
                          <a:effectLst/>
                        </a:rPr>
                        <a:t>6</a:t>
                      </a:r>
                      <a:r>
                        <a:rPr lang="en-US" sz="1500">
                          <a:effectLst/>
                        </a:rPr>
                        <a:t>H</a:t>
                      </a:r>
                      <a:r>
                        <a:rPr lang="en-US" sz="1500" baseline="-25000">
                          <a:effectLst/>
                        </a:rPr>
                        <a:t>12</a:t>
                      </a:r>
                      <a:r>
                        <a:rPr lang="en-US" sz="1500">
                          <a:effectLst/>
                        </a:rPr>
                        <a:t>N</a:t>
                      </a:r>
                      <a:r>
                        <a:rPr lang="en-US" sz="1500" baseline="-25000">
                          <a:effectLst/>
                        </a:rPr>
                        <a:t>2</a:t>
                      </a:r>
                      <a:r>
                        <a:rPr lang="en-US" sz="1500">
                          <a:effectLst/>
                        </a:rPr>
                        <a:t>O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0970154"/>
                  </a:ext>
                </a:extLst>
              </a:tr>
              <a:tr h="281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>
                          <a:effectLst/>
                        </a:rPr>
                        <a:t>100.06842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Valine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dirty="0">
                          <a:effectLst/>
                        </a:rPr>
                        <a:t>C</a:t>
                      </a:r>
                      <a:r>
                        <a:rPr lang="en-US" sz="1500" baseline="-25000" dirty="0">
                          <a:effectLst/>
                        </a:rPr>
                        <a:t>5</a:t>
                      </a:r>
                      <a:r>
                        <a:rPr lang="en-US" sz="1500" dirty="0">
                          <a:effectLst/>
                        </a:rPr>
                        <a:t>H</a:t>
                      </a:r>
                      <a:r>
                        <a:rPr lang="en-US" sz="1500" baseline="-25000" dirty="0">
                          <a:effectLst/>
                        </a:rPr>
                        <a:t>9</a:t>
                      </a:r>
                      <a:r>
                        <a:rPr lang="en-US" sz="1500" dirty="0">
                          <a:effectLst/>
                        </a:rPr>
                        <a:t>NO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69860888"/>
                  </a:ext>
                </a:extLst>
              </a:tr>
              <a:tr h="281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>
                          <a:effectLst/>
                        </a:rPr>
                        <a:t>130.0426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Glutamic Acid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C</a:t>
                      </a:r>
                      <a:r>
                        <a:rPr lang="en-US" sz="1500" baseline="-25000">
                          <a:effectLst/>
                        </a:rPr>
                        <a:t>5</a:t>
                      </a:r>
                      <a:r>
                        <a:rPr lang="en-US" sz="1500">
                          <a:effectLst/>
                        </a:rPr>
                        <a:t>H</a:t>
                      </a:r>
                      <a:r>
                        <a:rPr lang="en-US" sz="1500" baseline="-25000">
                          <a:effectLst/>
                        </a:rPr>
                        <a:t>7</a:t>
                      </a:r>
                      <a:r>
                        <a:rPr lang="en-US" sz="1500">
                          <a:effectLst/>
                        </a:rPr>
                        <a:t>NO</a:t>
                      </a:r>
                      <a:r>
                        <a:rPr lang="en-US" sz="1500" baseline="-25000">
                          <a:effectLst/>
                        </a:rPr>
                        <a:t>3</a:t>
                      </a:r>
                      <a:endParaRPr lang="en-US" sz="1500">
                        <a:effectLst/>
                      </a:endParaRP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0433801"/>
                  </a:ext>
                </a:extLst>
              </a:tr>
              <a:tr h="281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>
                          <a:effectLst/>
                        </a:rPr>
                        <a:t>148.06842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Phenylalanine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C</a:t>
                      </a:r>
                      <a:r>
                        <a:rPr lang="en-US" sz="1500" baseline="-25000">
                          <a:effectLst/>
                        </a:rPr>
                        <a:t>9</a:t>
                      </a:r>
                      <a:r>
                        <a:rPr lang="en-US" sz="1500">
                          <a:effectLst/>
                        </a:rPr>
                        <a:t>H</a:t>
                      </a:r>
                      <a:r>
                        <a:rPr lang="en-US" sz="1500" baseline="-25000">
                          <a:effectLst/>
                        </a:rPr>
                        <a:t>9</a:t>
                      </a:r>
                      <a:r>
                        <a:rPr lang="en-US" sz="1500">
                          <a:effectLst/>
                        </a:rPr>
                        <a:t>NO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5081569"/>
                  </a:ext>
                </a:extLst>
              </a:tr>
              <a:tr h="281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>
                          <a:effectLst/>
                        </a:rPr>
                        <a:t>98.05277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>
                          <a:effectLst/>
                        </a:rPr>
                        <a:t>Proline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dirty="0">
                          <a:effectLst/>
                        </a:rPr>
                        <a:t>C</a:t>
                      </a:r>
                      <a:r>
                        <a:rPr lang="en-US" sz="1500" baseline="-25000" dirty="0">
                          <a:effectLst/>
                        </a:rPr>
                        <a:t>5</a:t>
                      </a:r>
                      <a:r>
                        <a:rPr lang="en-US" sz="1500" dirty="0">
                          <a:effectLst/>
                        </a:rPr>
                        <a:t>H</a:t>
                      </a:r>
                      <a:r>
                        <a:rPr lang="en-US" sz="1500" baseline="-25000" dirty="0">
                          <a:effectLst/>
                        </a:rPr>
                        <a:t>7</a:t>
                      </a:r>
                      <a:r>
                        <a:rPr lang="en-US" sz="1500" dirty="0">
                          <a:effectLst/>
                        </a:rPr>
                        <a:t>NO</a:t>
                      </a:r>
                    </a:p>
                  </a:txBody>
                  <a:tcPr marL="73751" marR="73751" marT="36876" marB="368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53092033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52725" y="1512015"/>
            <a:ext cx="375431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Amino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Опыт </a:t>
            </a:r>
            <a:r>
              <a:rPr lang="ru-RU" dirty="0" err="1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Миллера-Юри</a:t>
            </a:r>
            <a:r>
              <a:rPr lang="ru-RU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на основе теории Опарина</a:t>
            </a:r>
            <a:endParaRPr lang="ru-RU" dirty="0"/>
          </a:p>
        </p:txBody>
      </p:sp>
      <p:pic>
        <p:nvPicPr>
          <p:cNvPr id="11" name="Picture 2" descr="An external file that holds a picture, illustration, etc.&#10;Object name is rstb20061913f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131" y="1552028"/>
            <a:ext cx="3860409" cy="50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190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Чопикашвили</a:t>
            </a:r>
            <a:r>
              <a:rPr lang="ru-RU" dirty="0" smtClean="0"/>
              <a:t> Лидия Васильевна: </a:t>
            </a:r>
            <a:br>
              <a:rPr lang="ru-RU" dirty="0" smtClean="0"/>
            </a:br>
            <a:r>
              <a:rPr lang="ru-RU" smtClean="0"/>
              <a:t>ученые </a:t>
            </a:r>
            <a:r>
              <a:rPr lang="ru-RU" smtClean="0"/>
              <a:t>даже бывают </a:t>
            </a:r>
            <a:r>
              <a:rPr lang="ru-RU" dirty="0" smtClean="0"/>
              <a:t>красивыми </a:t>
            </a:r>
            <a:endParaRPr lang="ru-RU" dirty="0"/>
          </a:p>
        </p:txBody>
      </p:sp>
      <p:pic>
        <p:nvPicPr>
          <p:cNvPr id="6146" name="Объект 3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26" t="17888" r="39005" b="11877"/>
          <a:stretch>
            <a:fillRect/>
          </a:stretch>
        </p:blipFill>
        <p:spPr bwMode="auto">
          <a:xfrm>
            <a:off x="884668" y="1557800"/>
            <a:ext cx="3279369" cy="503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615" y="2876550"/>
            <a:ext cx="5994398" cy="33718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9107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log.aport.ru/wp-content/uploads/2015/09/misha_i_si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092" y="179310"/>
            <a:ext cx="9270610" cy="652032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320" y="5134072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773473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Два события, изменившие мир в ХХ в.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236"/>
            <a:ext cx="4273666" cy="4895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865" y="1447236"/>
            <a:ext cx="6371599" cy="4895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3568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Академик Иван Петрович Павлов </a:t>
            </a:r>
            <a:br>
              <a:rPr lang="ru-RU" dirty="0" smtClean="0"/>
            </a:br>
            <a:r>
              <a:rPr lang="ru-RU" dirty="0" smtClean="0"/>
              <a:t>(1849-1936)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690688"/>
            <a:ext cx="3308765" cy="46614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93223" y="1690688"/>
            <a:ext cx="67343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75" dirty="0" smtClean="0">
                <a:solidFill>
                  <a:srgbClr val="4A4A4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Теория </a:t>
            </a:r>
            <a:r>
              <a:rPr lang="ru-RU" sz="2400" spc="75" dirty="0">
                <a:solidFill>
                  <a:srgbClr val="4A4A4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функциональных </a:t>
            </a:r>
            <a:r>
              <a:rPr lang="ru-RU" sz="2400" spc="75" dirty="0" smtClean="0">
                <a:solidFill>
                  <a:srgbClr val="4A4A4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систем на основе развития идей рефлекторной теории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35426" y="5054629"/>
            <a:ext cx="6621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Перед смертью распорядился никого не пускать, поставив в прихожей табличку: </a:t>
            </a:r>
            <a:endParaRPr lang="ru-RU" sz="2400" dirty="0" smtClean="0"/>
          </a:p>
          <a:p>
            <a:pPr algn="ctr"/>
            <a:r>
              <a:rPr lang="ru-RU" sz="2400" b="1" dirty="0" smtClean="0"/>
              <a:t>«</a:t>
            </a:r>
            <a:r>
              <a:rPr lang="ru-RU" sz="2400" b="1" dirty="0"/>
              <a:t>Академик Павлов занят </a:t>
            </a:r>
            <a:r>
              <a:rPr lang="ru-RU" sz="2400" b="1" dirty="0" smtClean="0"/>
              <a:t>- </a:t>
            </a:r>
            <a:r>
              <a:rPr lang="ru-RU" sz="2400" b="1" dirty="0"/>
              <a:t>он умирает»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98586" y="2526882"/>
            <a:ext cx="66148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«Гений – это высшая способность концентрировать внимание на изучаемом предмете»</a:t>
            </a:r>
          </a:p>
          <a:p>
            <a:pPr algn="just"/>
            <a:r>
              <a:rPr lang="ru-RU" sz="2400" dirty="0" smtClean="0"/>
              <a:t>«Если я рассуждаю логично, это  означает только то, что я не сумасшедший, но вовсе не доказывает, что я прав»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169500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Опыты И.П. Павлова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18877"/>
            <a:ext cx="4925995" cy="3694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023" y="2118877"/>
            <a:ext cx="5547162" cy="36944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9854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Илья </a:t>
            </a:r>
            <a:r>
              <a:rPr lang="ru-RU" dirty="0" smtClean="0"/>
              <a:t>Ильич Мечников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(1845-1916)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1" y="1692596"/>
            <a:ext cx="3892062" cy="48959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12935" y="1642486"/>
            <a:ext cx="6137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Разработка </a:t>
            </a:r>
            <a:r>
              <a:rPr lang="ru-RU" sz="2400" dirty="0"/>
              <a:t>теории врождённого иммунитета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51473" y="2107865"/>
            <a:ext cx="6096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300" dirty="0" smtClean="0"/>
              <a:t>«Биология </a:t>
            </a:r>
            <a:r>
              <a:rPr lang="ru-RU" sz="2300" dirty="0"/>
              <a:t>и медицина обязаны И.И. Мечникову не только многими блестящими открытиями и твёрдо установленными фактами, но и существенными широкими обобщениями, положившими начало ряду наиболее прогрессивных направлений современной биологии и медицины, превратившиеся в отдельные науки: иммунологию, сравнительную патологию, геронтологию и </a:t>
            </a:r>
            <a:r>
              <a:rPr lang="ru-RU" sz="2300" dirty="0" smtClean="0"/>
              <a:t>другие».</a:t>
            </a:r>
          </a:p>
          <a:p>
            <a:pPr algn="just"/>
            <a:r>
              <a:rPr lang="en-US" sz="1400" dirty="0"/>
              <a:t>https://mir-knig.com/read_227195-87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31545" y="5919373"/>
            <a:ext cx="62929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/>
              <a:t>«Старость наша есть болезнь, которую надо лечить как всякую другую»</a:t>
            </a:r>
            <a:endParaRPr lang="ru-RU" sz="2300" dirty="0"/>
          </a:p>
        </p:txBody>
      </p:sp>
    </p:spTree>
    <p:extLst>
      <p:ext uri="{BB962C8B-B14F-4D97-AF65-F5344CB8AC3E}">
        <p14:creationId xmlns="" xmlns:p14="http://schemas.microsoft.com/office/powerpoint/2010/main" val="226980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Вклад И.И. Мечникова в науку</a:t>
            </a:r>
            <a:endParaRPr lang="ru-RU" dirty="0"/>
          </a:p>
        </p:txBody>
      </p:sp>
      <p:pic>
        <p:nvPicPr>
          <p:cNvPr id="1026" name="Picture 2" descr="https://iknigi.net/books_files/online_html/94550/i_0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740611"/>
            <a:ext cx="5970564" cy="4009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3555" y="1772531"/>
            <a:ext cx="2885531" cy="469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998806" y="5657671"/>
            <a:ext cx="510657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/>
              <a:t>1-шип розы; 2-нервы; 3-межтканевая миграция лейкоцитов; 4-микробы, занесенные занозой</a:t>
            </a:r>
            <a:endParaRPr lang="ru-RU" sz="2300" dirty="0"/>
          </a:p>
        </p:txBody>
      </p:sp>
    </p:spTree>
    <p:extLst>
      <p:ext uri="{BB962C8B-B14F-4D97-AF65-F5344CB8AC3E}">
        <p14:creationId xmlns="" xmlns:p14="http://schemas.microsoft.com/office/powerpoint/2010/main" val="1927995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Карл Максимович Бэр</a:t>
            </a:r>
            <a:br>
              <a:rPr lang="ru-RU" dirty="0" smtClean="0"/>
            </a:br>
            <a:r>
              <a:rPr lang="ru-RU" dirty="0" smtClean="0"/>
              <a:t>(1792-1876)</a:t>
            </a:r>
            <a:endParaRPr lang="ru-RU" dirty="0"/>
          </a:p>
        </p:txBody>
      </p:sp>
      <p:pic>
        <p:nvPicPr>
          <p:cNvPr id="2050" name="Picture 2" descr="https://r4.mt.ru/r20/photoDA54/20116858872-0/jpg/bp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47877"/>
            <a:ext cx="3086686" cy="4490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2338" y="2780100"/>
            <a:ext cx="6527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«Эмбрионы обнаруживают, уже с самых ранних стадий, известное общее сходство в пределах  типа»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15333" y="1879767"/>
            <a:ext cx="5236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Открыл закон зародышевого сходства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93918" y="4277808"/>
            <a:ext cx="63492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Также открыл хорду у позвоночных, яйцо у млекопитающих , дал объяснение образованию высоких правых берегов у рек и даже </a:t>
            </a:r>
            <a:r>
              <a:rPr lang="ru-RU" sz="2400" b="1" dirty="0" smtClean="0"/>
              <a:t>оставил рецепт засолки каспийской сельди.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2896547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Закон К. Бэра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930" y="1612794"/>
            <a:ext cx="6485206" cy="524520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Дмитрий Иосифович Ивановский </a:t>
            </a:r>
            <a:br>
              <a:rPr lang="ru-RU" dirty="0" smtClean="0"/>
            </a:br>
            <a:r>
              <a:rPr lang="ru-RU" dirty="0" smtClean="0"/>
              <a:t>(1864-1920)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136" y="1692873"/>
            <a:ext cx="4264046" cy="467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609404" y="1865700"/>
            <a:ext cx="61371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Свое главное открытие ВИРУСОВ он сделал в возрасте 28 лет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52050" y="290570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 smtClean="0"/>
              <a:t>«Признание Ивановского возросло с годами, я считаю, что его отношение к вирусам должно рассматриваться почти в том же свете, в каком мы видим отношение Пастера и Коха к бактериологии. Есть значительные основания считать Ивановского отцом новой науки — вирусологии».  </a:t>
            </a:r>
            <a:r>
              <a:rPr lang="ru-RU" sz="2400" b="1" dirty="0" err="1" smtClean="0"/>
              <a:t>Уонделл</a:t>
            </a:r>
            <a:r>
              <a:rPr lang="ru-RU" sz="2400" b="1" dirty="0" smtClean="0"/>
              <a:t> Стэнли</a:t>
            </a:r>
            <a:r>
              <a:rPr lang="ru-RU" sz="2400" dirty="0" smtClean="0"/>
              <a:t>, </a:t>
            </a:r>
          </a:p>
          <a:p>
            <a:pPr algn="just"/>
            <a:r>
              <a:rPr lang="ru-RU" sz="2400" i="1" dirty="0" smtClean="0"/>
              <a:t>лауреат Нобелевской премии за работу над вирусами табачной мозаики</a:t>
            </a:r>
            <a:endParaRPr lang="ru-RU" sz="2400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459</Words>
  <Application>Microsoft Office PowerPoint</Application>
  <PresentationFormat>Произвольный</PresentationFormat>
  <Paragraphs>82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Отечественные биология и медицина: история и перспективы</vt:lpstr>
      <vt:lpstr>Два события, изменившие мир в ХХ в.</vt:lpstr>
      <vt:lpstr>Академик Иван Петрович Павлов  (1849-1936)</vt:lpstr>
      <vt:lpstr>Опыты И.П. Павлова</vt:lpstr>
      <vt:lpstr>Илья Ильич Мечников  (1845-1916)</vt:lpstr>
      <vt:lpstr>Вклад И.И. Мечникова в науку</vt:lpstr>
      <vt:lpstr>Карл Максимович Бэр (1792-1876)</vt:lpstr>
      <vt:lpstr>Закон К. Бэра</vt:lpstr>
      <vt:lpstr>Дмитрий Иосифович Ивановский  (1864-1920)</vt:lpstr>
      <vt:lpstr>Табачная мозаика и ее возбудитель</vt:lpstr>
      <vt:lpstr>Александр Леонидович Чижевский (1897-1964)</vt:lpstr>
      <vt:lpstr>Опыты А.Л. Чижевского</vt:lpstr>
      <vt:lpstr>Опарин Александр Иванович  (1894-1980)</vt:lpstr>
      <vt:lpstr>Опыт Миллера-Юри на основе теории Опарина</vt:lpstr>
      <vt:lpstr>Чопикашвили Лидия Васильевна:  ученые даже бывают красивыми 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и перспективы развития биологических исследований на кафедре</dc:title>
  <dc:creator>User</dc:creator>
  <cp:lastModifiedBy>Сергей</cp:lastModifiedBy>
  <cp:revision>81</cp:revision>
  <dcterms:created xsi:type="dcterms:W3CDTF">2021-05-19T08:28:27Z</dcterms:created>
  <dcterms:modified xsi:type="dcterms:W3CDTF">2021-10-02T15:00:56Z</dcterms:modified>
</cp:coreProperties>
</file>