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01E2-0DE9-4777-BAD6-DA6B38B6F3FC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61CF-D491-4F9D-8DAC-99CFCC6A4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61CF-D491-4F9D-8DAC-99CFCC6A4F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97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4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8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7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3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2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8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2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9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8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0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233CFE-19C1-4005-9B69-288AFABE828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2754DE-71D3-4D8E-9EEB-3D5295E7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os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147" y="465992"/>
            <a:ext cx="10840915" cy="24333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Северо-Осетинский государственный университет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имени К.Л. Хетагурова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Факультет экономики и управления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Кафедра маркетинга, менеджмента и туризма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5076" y="3200080"/>
            <a:ext cx="9566031" cy="118728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Магистерская программа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«Управление проектами и программами»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05" y="1916723"/>
            <a:ext cx="2879948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977" y="89790"/>
            <a:ext cx="9651023" cy="12930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Научный руководитель магистерской программы: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Гуриева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лира Константиновна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8423" y="1301262"/>
            <a:ext cx="8433546" cy="41851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Профессор, доктор экономических наук, почетный работник высшего профессионального образования РФ,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член-корреспондент РАЕ;</a:t>
            </a:r>
            <a:endParaRPr lang="ru-RU" sz="18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член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Ученого совета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СОГУ, председатель учебно-методического совета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факультета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экономики и управления СОГУ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Член Комиссии при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Правительстве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РСО-Алания  по административной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реформе,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Член Научно-технического Совета при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Правительстве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РСО-Алания;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заместителем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председателя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Общественного совета  Комитета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РСО-Алания по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занятости населения;</a:t>
            </a:r>
            <a:endParaRPr lang="ru-RU" sz="18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Автор более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250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научных работ, в том числе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15 монографий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87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09" y="314325"/>
            <a:ext cx="10396882" cy="48577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Цель программы магистратуры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501" y="1219200"/>
            <a:ext cx="5372100" cy="3955676"/>
          </a:xfrm>
        </p:spPr>
        <p:txBody>
          <a:bodyPr>
            <a:noAutofit/>
          </a:bodyPr>
          <a:lstStyle/>
          <a:p>
            <a:pPr algn="just"/>
            <a:r>
              <a:rPr lang="ru-RU" sz="1500" dirty="0">
                <a:latin typeface="Monotype Corsiva" panose="03010101010201010101" pitchFamily="66" charset="0"/>
              </a:rPr>
              <a:t>П</a:t>
            </a:r>
            <a:r>
              <a:rPr lang="ru-RU" sz="1500" dirty="0" smtClean="0">
                <a:latin typeface="Monotype Corsiva" panose="03010101010201010101" pitchFamily="66" charset="0"/>
              </a:rPr>
              <a:t>одготовить </a:t>
            </a:r>
            <a:r>
              <a:rPr lang="ru-RU" sz="1500" dirty="0">
                <a:latin typeface="Monotype Corsiva" panose="03010101010201010101" pitchFamily="66" charset="0"/>
              </a:rPr>
              <a:t>новое поколение высококвалифицированных менеджеров, отвечающих динамично изменяющимся требованиям на современном рынке труда и международному уровню профессионального образования; </a:t>
            </a:r>
            <a:endParaRPr lang="ru-RU" sz="15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1500" dirty="0" smtClean="0">
                <a:latin typeface="Monotype Corsiva" panose="03010101010201010101" pitchFamily="66" charset="0"/>
              </a:rPr>
              <a:t>Подготовить управленцев </a:t>
            </a:r>
            <a:r>
              <a:rPr lang="ru-RU" sz="1500" dirty="0">
                <a:latin typeface="Monotype Corsiva" panose="03010101010201010101" pitchFamily="66" charset="0"/>
              </a:rPr>
              <a:t>для практической деятельности в сфере менеджмента, владеющих современными методиками эффективного управления организациями различных организационно-правовых форм, подразделениями, группами сотрудников, проектами и сетями, а также </a:t>
            </a:r>
            <a:r>
              <a:rPr lang="ru-RU" sz="1500" dirty="0" smtClean="0">
                <a:latin typeface="Monotype Corsiva" panose="03010101010201010101" pitchFamily="66" charset="0"/>
              </a:rPr>
              <a:t>систематизированными </a:t>
            </a:r>
            <a:r>
              <a:rPr lang="ru-RU" sz="1500" dirty="0">
                <a:latin typeface="Monotype Corsiva" panose="03010101010201010101" pitchFamily="66" charset="0"/>
              </a:rPr>
              <a:t>знаниями, умениями и навыками в области менеджмента организаций.</a:t>
            </a:r>
          </a:p>
        </p:txBody>
      </p:sp>
      <p:pic>
        <p:nvPicPr>
          <p:cNvPr id="5" name="Объект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65" y="1285875"/>
            <a:ext cx="55221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5277"/>
            <a:ext cx="11163300" cy="1151965"/>
          </a:xfrm>
        </p:spPr>
        <p:txBody>
          <a:bodyPr>
            <a:noAutofit/>
          </a:bodyPr>
          <a:lstStyle/>
          <a:p>
            <a:r>
              <a:rPr lang="ru-RU" sz="3600" dirty="0"/>
              <a:t>Что </a:t>
            </a:r>
            <a:r>
              <a:rPr lang="ru-RU" sz="3600" dirty="0" smtClean="0"/>
              <a:t>такое «</a:t>
            </a:r>
            <a:r>
              <a:rPr lang="ru-RU" sz="3600" u="sng" dirty="0" smtClean="0"/>
              <a:t>Управление </a:t>
            </a:r>
            <a:r>
              <a:rPr lang="ru-RU" sz="3600" u="sng" dirty="0"/>
              <a:t>проектами и </a:t>
            </a:r>
            <a:r>
              <a:rPr lang="ru-RU" sz="3600" u="sng" dirty="0" smtClean="0"/>
              <a:t>программами</a:t>
            </a:r>
            <a:r>
              <a:rPr lang="ru-RU" sz="3600" dirty="0" smtClean="0"/>
              <a:t>» 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294" y="1487242"/>
            <a:ext cx="8126506" cy="40848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u="sng" dirty="0">
                <a:latin typeface="Monotype Corsiva" panose="03010101010201010101" pitchFamily="66" charset="0"/>
              </a:rPr>
              <a:t>Управление проектами и программами </a:t>
            </a:r>
            <a:r>
              <a:rPr lang="ru-RU" sz="1600" dirty="0">
                <a:latin typeface="Monotype Corsiva" panose="03010101010201010101" pitchFamily="66" charset="0"/>
              </a:rPr>
              <a:t>– область профессиональной деятельности, умения и навыки моделирования и проектирования комплексных решений в бизнесе, разработки и обоснования стратегий, политик, моделей, программ развития страны, регионов, городов и районов, отдельных отраслей, предприятий и видов продукции, в государственном и частном секторах экономики, на федеральном, региональном и муниципальном уровнях. </a:t>
            </a:r>
            <a:endParaRPr lang="ru-RU" sz="1600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atin typeface="Monotype Corsiva" panose="03010101010201010101" pitchFamily="66" charset="0"/>
              </a:rPr>
              <a:t>Управление </a:t>
            </a:r>
            <a:r>
              <a:rPr lang="ru-RU" sz="1600" b="1" u="sng" dirty="0">
                <a:latin typeface="Monotype Corsiva" panose="03010101010201010101" pitchFamily="66" charset="0"/>
              </a:rPr>
              <a:t>проектами и программами </a:t>
            </a:r>
            <a:r>
              <a:rPr lang="ru-RU" sz="1600" dirty="0">
                <a:latin typeface="Monotype Corsiva" panose="03010101010201010101" pitchFamily="66" charset="0"/>
              </a:rPr>
              <a:t>– </a:t>
            </a:r>
            <a:r>
              <a:rPr lang="ru-RU" sz="1600" dirty="0" smtClean="0">
                <a:latin typeface="Monotype Corsiva" panose="03010101010201010101" pitchFamily="66" charset="0"/>
              </a:rPr>
              <a:t>Это современная</a:t>
            </a:r>
            <a:r>
              <a:rPr lang="ru-RU" sz="1600" dirty="0">
                <a:latin typeface="Monotype Corsiva" panose="03010101010201010101" pitchFamily="66" charset="0"/>
              </a:rPr>
              <a:t>, стремительно развивающаяся, востребованная и высокооплачиваемая сфера. Оплата труда менеджера проекта среднего уровня составляет 50-100 тыс. руб. в небольших региональных компаниях, и 80-300 тыс. руб. и выше - в крупных компаниях.</a:t>
            </a: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79857"/>
            <a:ext cx="3252771" cy="33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332" y="334884"/>
            <a:ext cx="10053918" cy="598566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Вы научитесь:</a:t>
            </a:r>
            <a:endParaRPr lang="ru-RU" sz="40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868" y="1020685"/>
            <a:ext cx="7472082" cy="31512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 smtClean="0">
                <a:latin typeface="Monotype Corsiva" panose="03010101010201010101" pitchFamily="66" charset="0"/>
              </a:rPr>
              <a:t>Разрабатывать </a:t>
            </a:r>
            <a:r>
              <a:rPr lang="ru-RU" sz="1600" dirty="0">
                <a:latin typeface="Monotype Corsiva" panose="03010101010201010101" pitchFamily="66" charset="0"/>
              </a:rPr>
              <a:t>бизнес-планы и бизнес-проекты создания новых предприятий, новых услуг и продуктов, бизнес-планы расширения (развития) действующих предприятий, внедрения (освоения) новых рынков сбыта и т.д.</a:t>
            </a:r>
          </a:p>
          <a:p>
            <a:pPr algn="just"/>
            <a:r>
              <a:rPr lang="ru-RU" sz="1600" dirty="0" smtClean="0">
                <a:latin typeface="Monotype Corsiva" panose="03010101010201010101" pitchFamily="66" charset="0"/>
              </a:rPr>
              <a:t>Формировать всю </a:t>
            </a:r>
            <a:r>
              <a:rPr lang="ru-RU" sz="1600" dirty="0">
                <a:latin typeface="Monotype Corsiva" panose="03010101010201010101" pitchFamily="66" charset="0"/>
              </a:rPr>
              <a:t>необходимую проектную и итоговую документацию, необходимую для получения коммерческих кредитов, государственных грантов и субсидий, государственных и муниципальных заказов.</a:t>
            </a:r>
          </a:p>
          <a:p>
            <a:pPr algn="just"/>
            <a:r>
              <a:rPr lang="ru-RU" sz="1600" dirty="0" smtClean="0">
                <a:latin typeface="Monotype Corsiva" panose="03010101010201010101" pitchFamily="66" charset="0"/>
              </a:rPr>
              <a:t>Составлять </a:t>
            </a:r>
            <a:r>
              <a:rPr lang="ru-RU" sz="1600" dirty="0">
                <a:latin typeface="Monotype Corsiva" panose="03010101010201010101" pitchFamily="66" charset="0"/>
              </a:rPr>
              <a:t>план работ по проекту, определять границы и риски проекта, заниматься разработкой бюджета проекта, управлять изменениями в проекте, управлять командой и снабжением проекта, организовывать управление качеством в проекте</a:t>
            </a:r>
            <a:r>
              <a:rPr lang="ru-RU" sz="1600" dirty="0" smtClean="0">
                <a:latin typeface="Monotype Corsiva" panose="03010101010201010101" pitchFamily="66" charset="0"/>
              </a:rPr>
              <a:t>.</a:t>
            </a:r>
            <a:endParaRPr lang="ru-RU" sz="16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275518"/>
            <a:ext cx="3820931" cy="254635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09818" y="4076700"/>
            <a:ext cx="11396382" cy="148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Monotype Corsiva" panose="03010101010201010101" pitchFamily="66" charset="0"/>
              </a:rPr>
              <a:t>Осуществлять подготовку и защиту проекта, контролировать и оценивать ход выполнения проекта, организовывать взаимодействие с представителями заказчика.</a:t>
            </a:r>
          </a:p>
          <a:p>
            <a:pPr algn="just"/>
            <a:r>
              <a:rPr lang="ru-RU" sz="1400" dirty="0" smtClean="0">
                <a:latin typeface="Monotype Corsiva" panose="03010101010201010101" pitchFamily="66" charset="0"/>
              </a:rPr>
              <a:t>Использовать программные средства для управления разработкой и реализацией проектами и программами.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6780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299671"/>
            <a:ext cx="10396882" cy="78617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Преимущества программы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854" y="3476624"/>
            <a:ext cx="11276446" cy="20669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Monotype Corsiva" panose="03010101010201010101" pitchFamily="66" charset="0"/>
              </a:rPr>
              <a:t>Н</a:t>
            </a:r>
            <a:r>
              <a:rPr lang="ru-RU" sz="1600" cap="none" dirty="0" smtClean="0">
                <a:latin typeface="Monotype Corsiva" panose="03010101010201010101" pitchFamily="66" charset="0"/>
              </a:rPr>
              <a:t>аши выпускники смогут реализовать приобретённые навыки и знания  и трудоустроиться на коммерческие и государственные предприятия разных отраслей и сфер, в органы государственной и муниципальной власти, в научные и общественные организации. </a:t>
            </a:r>
            <a:r>
              <a:rPr lang="ru-RU" sz="1600" dirty="0" smtClean="0">
                <a:latin typeface="Monotype Corsiva" panose="03010101010201010101" pitchFamily="66" charset="0"/>
              </a:rPr>
              <a:t>В</a:t>
            </a:r>
            <a:r>
              <a:rPr lang="ru-RU" sz="1600" cap="none" dirty="0" smtClean="0">
                <a:latin typeface="Monotype Corsiva" panose="03010101010201010101" pitchFamily="66" charset="0"/>
              </a:rPr>
              <a:t>о всех этих структурах стремительно возрастает потребность в квалифицированных управленческих кадрах и специалистах, умеющих решать сложные задачи по расширению бизнеса, по повышению конкурентоспособности, по развитию организации с применением проектных методов управления. </a:t>
            </a:r>
          </a:p>
          <a:p>
            <a:pPr marL="0" indent="0" algn="just">
              <a:buNone/>
            </a:pPr>
            <a:r>
              <a:rPr lang="ru-RU" sz="1600" cap="none" dirty="0" smtClean="0">
                <a:latin typeface="Monotype Corsiva" panose="03010101010201010101" pitchFamily="66" charset="0"/>
              </a:rPr>
              <a:t>Наши выпускники найдут применение своим знаниям и умениям не только как наемные управленцы и государственные служащие, но и при создании и развитии своего собственного бизнеса.</a:t>
            </a:r>
            <a:endParaRPr lang="ru-RU" sz="1600" cap="none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22" y="1085850"/>
            <a:ext cx="3548062" cy="236537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7854" y="1136650"/>
            <a:ext cx="7514417" cy="231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cap="none" dirty="0" smtClean="0">
                <a:latin typeface="Monotype Corsiva" panose="03010101010201010101" pitchFamily="66" charset="0"/>
              </a:rPr>
              <a:t>Занятия ведут лучшие преподаватели вуза и практические работники из сфера бизнеса и гос. управления.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cap="none" dirty="0" smtClean="0">
                <a:latin typeface="Monotype Corsiva" panose="03010101010201010101" pitchFamily="66" charset="0"/>
              </a:rPr>
              <a:t>Магистерская программа предусматривает значительный объем практической и научно-исследовательской работы магистранта. Все практики проводятся на базе действующих предприятий и организаций РСО-Алания, органов власти, а также при необходимости на базе иных организаций в соответствии с направлением научно-исследовательской работы магистранта. </a:t>
            </a:r>
          </a:p>
        </p:txBody>
      </p:sp>
    </p:spTree>
    <p:extLst>
      <p:ext uri="{BB962C8B-B14F-4D97-AF65-F5344CB8AC3E}">
        <p14:creationId xmlns:p14="http://schemas.microsoft.com/office/powerpoint/2010/main" val="105029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9" y="360485"/>
            <a:ext cx="6561863" cy="501161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условия освоения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740" y="981075"/>
            <a:ext cx="7654435" cy="240982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500" b="1" dirty="0" smtClean="0">
                <a:latin typeface="Monotype Corsiva" panose="03010101010201010101" pitchFamily="66" charset="0"/>
              </a:rPr>
              <a:t>П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рограмма </a:t>
            </a:r>
            <a:r>
              <a:rPr lang="ru-RU" sz="1500" b="1" cap="none" dirty="0">
                <a:latin typeface="Monotype Corsiva" panose="03010101010201010101" pitchFamily="66" charset="0"/>
              </a:rPr>
              <a:t>магистратуры 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«Управление </a:t>
            </a:r>
            <a:r>
              <a:rPr lang="ru-RU" sz="1500" b="1" cap="none" dirty="0">
                <a:latin typeface="Monotype Corsiva" panose="03010101010201010101" pitchFamily="66" charset="0"/>
              </a:rPr>
              <a:t>проектами и программами» предназначена для выпускников программ бакалавриата и специалитета управленческого, экономического и других направлений подготовки.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500" b="1" dirty="0">
                <a:latin typeface="Monotype Corsiva" panose="03010101010201010101" pitchFamily="66" charset="0"/>
              </a:rPr>
              <a:t>А</a:t>
            </a:r>
            <a:r>
              <a:rPr lang="ru-RU" sz="1500" b="1" cap="none" dirty="0">
                <a:latin typeface="Monotype Corsiva" panose="03010101010201010101" pitchFamily="66" charset="0"/>
              </a:rPr>
              <a:t>битуриент должен иметь  диплом о высшем образовании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. </a:t>
            </a:r>
            <a:r>
              <a:rPr lang="ru-RU" sz="1500" b="1" dirty="0" smtClean="0">
                <a:latin typeface="Monotype Corsiva" panose="03010101010201010101" pitchFamily="66" charset="0"/>
              </a:rPr>
              <a:t>Л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ица, желающие освоить данную программу, зачисляются в магистратуру по результатам вступительных испытаний в соответствии с программой вступительного экзамена. 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994996"/>
            <a:ext cx="3605971" cy="216217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22740" y="3361592"/>
            <a:ext cx="11365181" cy="2124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500" b="1" cap="none" dirty="0" smtClean="0">
                <a:latin typeface="Monotype Corsiva" panose="03010101010201010101" pitchFamily="66" charset="0"/>
              </a:rPr>
              <a:t>У выпускника формируются универсальные и профессиональные компетенции в процессе проведения лекционных и практических занятий, прохождения практик,  научно-исследовательской работы, консультирования, взаимодействия с работодателями.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500" b="1" dirty="0" smtClean="0">
                <a:latin typeface="Monotype Corsiva" panose="03010101010201010101" pitchFamily="66" charset="0"/>
              </a:rPr>
              <a:t>О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бучение проводится с применением проектно-ориентированных технологий.</a:t>
            </a:r>
            <a:endParaRPr lang="ru-RU" sz="1500" b="1" cap="none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500" b="1" dirty="0" smtClean="0">
                <a:latin typeface="Monotype Corsiva" panose="03010101010201010101" pitchFamily="66" charset="0"/>
              </a:rPr>
              <a:t>С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рок освоения программы – 2 года. </a:t>
            </a:r>
            <a:r>
              <a:rPr lang="ru-RU" sz="1500" b="1" dirty="0" smtClean="0">
                <a:latin typeface="Monotype Corsiva" panose="03010101010201010101" pitchFamily="66" charset="0"/>
              </a:rPr>
              <a:t>у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добный график занятий - три дня в неделю после обеда.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500" b="1" dirty="0" smtClean="0">
                <a:latin typeface="Monotype Corsiva" panose="03010101010201010101" pitchFamily="66" charset="0"/>
              </a:rPr>
              <a:t>в</a:t>
            </a:r>
            <a:r>
              <a:rPr lang="ru-RU" sz="1500" b="1" cap="none" dirty="0" smtClean="0">
                <a:latin typeface="Monotype Corsiva" panose="03010101010201010101" pitchFamily="66" charset="0"/>
              </a:rPr>
              <a:t>озможность дистанционного обучения и взаимодействия с преподавателями.</a:t>
            </a:r>
            <a:endParaRPr lang="ru-RU" sz="1500" b="1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2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78" y="290146"/>
            <a:ext cx="10396882" cy="1151965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2672" y="1749842"/>
            <a:ext cx="11183815" cy="32090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Monotype Corsiva" panose="03010101010201010101" pitchFamily="66" charset="0"/>
              </a:rPr>
              <a:t>Более подробную информацию о </a:t>
            </a:r>
            <a:r>
              <a:rPr lang="ru-RU" dirty="0" smtClean="0">
                <a:latin typeface="Monotype Corsiva" panose="03010101010201010101" pitchFamily="66" charset="0"/>
              </a:rPr>
              <a:t>магистерской программе </a:t>
            </a:r>
            <a:r>
              <a:rPr lang="ru-RU" dirty="0">
                <a:latin typeface="Monotype Corsiva" panose="03010101010201010101" pitchFamily="66" charset="0"/>
              </a:rPr>
              <a:t>«Управление проектами и программами</a:t>
            </a:r>
            <a:r>
              <a:rPr lang="ru-RU" dirty="0" smtClean="0">
                <a:latin typeface="Monotype Corsiva" panose="03010101010201010101" pitchFamily="66" charset="0"/>
              </a:rPr>
              <a:t>» </a:t>
            </a:r>
            <a:r>
              <a:rPr lang="ru-RU" dirty="0">
                <a:latin typeface="Monotype Corsiva" panose="03010101010201010101" pitchFamily="66" charset="0"/>
              </a:rPr>
              <a:t>вы сможете получить на факультете экономике и управления Северо-Осетинского государственного университета на кафедре </a:t>
            </a:r>
            <a:r>
              <a:rPr lang="ru-RU" dirty="0" smtClean="0">
                <a:latin typeface="Monotype Corsiva" panose="03010101010201010101" pitchFamily="66" charset="0"/>
              </a:rPr>
              <a:t>менеджмента, маркетинга и туризма </a:t>
            </a:r>
            <a:r>
              <a:rPr lang="ru-RU" dirty="0">
                <a:latin typeface="Monotype Corsiva" panose="03010101010201010101" pitchFamily="66" charset="0"/>
              </a:rPr>
              <a:t>по </a:t>
            </a:r>
            <a:r>
              <a:rPr lang="ru-RU" dirty="0" smtClean="0">
                <a:latin typeface="Monotype Corsiva" panose="03010101010201010101" pitchFamily="66" charset="0"/>
              </a:rPr>
              <a:t>адресу:</a:t>
            </a:r>
          </a:p>
          <a:p>
            <a:pPr marL="0" indent="0" algn="just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		РСО-А</a:t>
            </a:r>
            <a:r>
              <a:rPr lang="ru-RU" b="1" dirty="0">
                <a:latin typeface="Monotype Corsiva" panose="03010101010201010101" pitchFamily="66" charset="0"/>
              </a:rPr>
              <a:t>, г. Владикавказ, ул. Ватутина, д. 44-46,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		8 (8672) 33-33-73 (доб. 313), 33-33-73 (доб. 271), </a:t>
            </a:r>
          </a:p>
          <a:p>
            <a:pPr marL="0" indent="0" algn="just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		8-918-825-72-20 </a:t>
            </a:r>
            <a:r>
              <a:rPr lang="ru-RU" b="1" dirty="0">
                <a:latin typeface="Monotype Corsiva" panose="03010101010201010101" pitchFamily="66" charset="0"/>
              </a:rPr>
              <a:t>(зав. кафедрой).</a:t>
            </a:r>
          </a:p>
          <a:p>
            <a:pPr marL="0" indent="0" algn="just">
              <a:buNone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И</a:t>
            </a:r>
            <a:r>
              <a:rPr lang="ru-RU" cap="none" dirty="0" smtClean="0">
                <a:latin typeface="Monotype Corsiva" panose="03010101010201010101" pitchFamily="66" charset="0"/>
              </a:rPr>
              <a:t>нформация об условиях и порядке поступления размещена на официальном сайте СОГУ </a:t>
            </a:r>
            <a:r>
              <a:rPr lang="ru-RU" cap="none" dirty="0" smtClean="0">
                <a:latin typeface="Monotype Corsiva" panose="03010101010201010101" pitchFamily="66" charset="0"/>
                <a:hlinkClick r:id="rId2"/>
              </a:rPr>
              <a:t>http://nosu.ru</a:t>
            </a:r>
            <a:endParaRPr lang="ru-RU" cap="none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8" y="3067050"/>
            <a:ext cx="1446691" cy="10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7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683</Words>
  <Application>Microsoft Office PowerPoint</Application>
  <PresentationFormat>Произвольный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  Северо-Осетинский государственный университет  имени К.Л. Хетагурова  Факультет экономики и управления  Кафедра маркетинга, менеджмента и туризма</vt:lpstr>
      <vt:lpstr>Научный руководитель магистерской программы:  Гуриева лира Константиновна</vt:lpstr>
      <vt:lpstr>Цель программы магистратуры </vt:lpstr>
      <vt:lpstr>Что такое «Управление проектами и программами»  </vt:lpstr>
      <vt:lpstr>Вы научитесь:</vt:lpstr>
      <vt:lpstr>Преимущества программы</vt:lpstr>
      <vt:lpstr>условия освоения программы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Северо-Осетинский государственный университет имени К.Л.Хетагурова  Факультет экономики и управления Кафедра маркетинга, менеджмента и туризма</dc:title>
  <dc:creator>Дзакоева Наталья Заурбековна</dc:creator>
  <cp:lastModifiedBy>Zarina</cp:lastModifiedBy>
  <cp:revision>35</cp:revision>
  <dcterms:created xsi:type="dcterms:W3CDTF">2021-06-03T10:43:25Z</dcterms:created>
  <dcterms:modified xsi:type="dcterms:W3CDTF">2021-06-10T18:48:05Z</dcterms:modified>
</cp:coreProperties>
</file>