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4" r:id="rId9"/>
    <p:sldId id="272" r:id="rId10"/>
    <p:sldId id="266" r:id="rId11"/>
    <p:sldId id="268" r:id="rId12"/>
    <p:sldId id="270" r:id="rId13"/>
    <p:sldId id="271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FFCC"/>
    <a:srgbClr val="CC9900"/>
    <a:srgbClr val="FFCCFF"/>
    <a:srgbClr val="FF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137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51DD9-2473-4141-87D2-7FD37E9D497A}" type="doc">
      <dgm:prSet loTypeId="urn:microsoft.com/office/officeart/2005/8/layout/process4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E0E3010-CE3B-4DE5-9160-0175817895C2}">
      <dgm:prSet custT="1"/>
      <dgm:spPr/>
      <dgm:t>
        <a:bodyPr/>
        <a:lstStyle/>
        <a:p>
          <a:pPr rtl="0"/>
          <a:r>
            <a:rPr lang="ru-RU" sz="1800" b="1" dirty="0" smtClean="0">
              <a:latin typeface="Century Gothic" pitchFamily="34" charset="0"/>
              <a:cs typeface="Times New Roman" pitchFamily="18" charset="0"/>
            </a:rPr>
            <a:t>Лекции-диспуты</a:t>
          </a:r>
          <a:endParaRPr lang="ru-RU" sz="1800" b="1" dirty="0">
            <a:latin typeface="Century Gothic" pitchFamily="34" charset="0"/>
            <a:cs typeface="Times New Roman" pitchFamily="18" charset="0"/>
          </a:endParaRPr>
        </a:p>
      </dgm:t>
    </dgm:pt>
    <dgm:pt modelId="{0255066A-AA25-4295-A266-E7E4F6F8BFB4}" type="parTrans" cxnId="{F314073A-3547-43CB-8AA7-AED97C59FEB6}">
      <dgm:prSet/>
      <dgm:spPr/>
      <dgm:t>
        <a:bodyPr/>
        <a:lstStyle/>
        <a:p>
          <a:endParaRPr lang="ru-RU"/>
        </a:p>
      </dgm:t>
    </dgm:pt>
    <dgm:pt modelId="{3ECC1A4C-F225-4CAB-8460-69494A7E6BEC}" type="sibTrans" cxnId="{F314073A-3547-43CB-8AA7-AED97C59FEB6}">
      <dgm:prSet/>
      <dgm:spPr/>
      <dgm:t>
        <a:bodyPr/>
        <a:lstStyle/>
        <a:p>
          <a:endParaRPr lang="ru-RU"/>
        </a:p>
      </dgm:t>
    </dgm:pt>
    <dgm:pt modelId="{29206BCF-3EAB-4CFE-AC95-5B9CA97FC4FB}">
      <dgm:prSet custT="1"/>
      <dgm:spPr/>
      <dgm:t>
        <a:bodyPr/>
        <a:lstStyle/>
        <a:p>
          <a:pPr rtl="0"/>
          <a:r>
            <a:rPr lang="ru-RU" sz="1800" b="1" dirty="0" smtClean="0">
              <a:latin typeface="Century Gothic" pitchFamily="34" charset="0"/>
              <a:cs typeface="Times New Roman" pitchFamily="18" charset="0"/>
            </a:rPr>
            <a:t>дебаты по спорным вопросам теории и практики применения уголовного законодательства</a:t>
          </a:r>
          <a:endParaRPr lang="ru-RU" sz="1800" b="1" dirty="0">
            <a:latin typeface="Century Gothic" pitchFamily="34" charset="0"/>
            <a:cs typeface="Times New Roman" pitchFamily="18" charset="0"/>
          </a:endParaRPr>
        </a:p>
      </dgm:t>
    </dgm:pt>
    <dgm:pt modelId="{5E507C94-C5C0-46F8-9620-A09D118565E3}" type="parTrans" cxnId="{5FFD3909-149A-4856-B3FF-B40A768535E9}">
      <dgm:prSet/>
      <dgm:spPr/>
      <dgm:t>
        <a:bodyPr/>
        <a:lstStyle/>
        <a:p>
          <a:endParaRPr lang="ru-RU"/>
        </a:p>
      </dgm:t>
    </dgm:pt>
    <dgm:pt modelId="{95072D0F-10CA-4D3B-8C72-61294E9D7A68}" type="sibTrans" cxnId="{5FFD3909-149A-4856-B3FF-B40A768535E9}">
      <dgm:prSet/>
      <dgm:spPr/>
      <dgm:t>
        <a:bodyPr/>
        <a:lstStyle/>
        <a:p>
          <a:endParaRPr lang="ru-RU"/>
        </a:p>
      </dgm:t>
    </dgm:pt>
    <dgm:pt modelId="{DE90E03B-D1E0-4708-B482-5CCBC08E5646}">
      <dgm:prSet custT="1"/>
      <dgm:spPr/>
      <dgm:t>
        <a:bodyPr/>
        <a:lstStyle/>
        <a:p>
          <a:pPr rtl="0"/>
          <a:r>
            <a:rPr lang="ru-RU" sz="1600" b="1" dirty="0" smtClean="0">
              <a:latin typeface="Century Gothic" pitchFamily="34" charset="0"/>
              <a:cs typeface="Times New Roman" pitchFamily="18" charset="0"/>
            </a:rPr>
            <a:t>Подготовка и анализ презентаций, кейсов и др.</a:t>
          </a:r>
          <a:endParaRPr lang="ru-RU" sz="1600" b="1" dirty="0">
            <a:latin typeface="Century Gothic" pitchFamily="34" charset="0"/>
            <a:cs typeface="Times New Roman" pitchFamily="18" charset="0"/>
          </a:endParaRPr>
        </a:p>
      </dgm:t>
    </dgm:pt>
    <dgm:pt modelId="{E88F792A-F8E3-4BB6-84D7-2DE96E27A4F3}" type="parTrans" cxnId="{1D149AAA-931A-4991-BDC6-3068B1A98B87}">
      <dgm:prSet/>
      <dgm:spPr/>
      <dgm:t>
        <a:bodyPr/>
        <a:lstStyle/>
        <a:p>
          <a:endParaRPr lang="ru-RU"/>
        </a:p>
      </dgm:t>
    </dgm:pt>
    <dgm:pt modelId="{B1301556-7D0D-4EAD-B609-3DE39D23E983}" type="sibTrans" cxnId="{1D149AAA-931A-4991-BDC6-3068B1A98B87}">
      <dgm:prSet/>
      <dgm:spPr/>
      <dgm:t>
        <a:bodyPr/>
        <a:lstStyle/>
        <a:p>
          <a:endParaRPr lang="ru-RU"/>
        </a:p>
      </dgm:t>
    </dgm:pt>
    <dgm:pt modelId="{3F912ABA-BA18-4118-A3E1-13336C8A9132}">
      <dgm:prSet custT="1"/>
      <dgm:spPr/>
      <dgm:t>
        <a:bodyPr/>
        <a:lstStyle/>
        <a:p>
          <a:pPr rtl="0"/>
          <a:r>
            <a:rPr lang="ru-RU" sz="1800" b="1" dirty="0" smtClean="0">
              <a:latin typeface="Century Gothic" pitchFamily="34" charset="0"/>
              <a:cs typeface="Times New Roman" pitchFamily="18" charset="0"/>
            </a:rPr>
            <a:t>Деловые и ролевые игры, практические задачи</a:t>
          </a:r>
          <a:endParaRPr lang="ru-RU" sz="1800" b="1" dirty="0">
            <a:latin typeface="Century Gothic" pitchFamily="34" charset="0"/>
            <a:cs typeface="Times New Roman" pitchFamily="18" charset="0"/>
          </a:endParaRPr>
        </a:p>
      </dgm:t>
    </dgm:pt>
    <dgm:pt modelId="{F3FB4CE8-EE30-42CB-BFD6-0CFEF3916827}" type="sibTrans" cxnId="{77A0EBE5-AE58-428E-A8C6-1F74C5DA29A1}">
      <dgm:prSet/>
      <dgm:spPr/>
      <dgm:t>
        <a:bodyPr/>
        <a:lstStyle/>
        <a:p>
          <a:endParaRPr lang="ru-RU"/>
        </a:p>
      </dgm:t>
    </dgm:pt>
    <dgm:pt modelId="{E11165C3-F890-439D-BE51-678A41FFD2E1}" type="parTrans" cxnId="{77A0EBE5-AE58-428E-A8C6-1F74C5DA29A1}">
      <dgm:prSet/>
      <dgm:spPr/>
      <dgm:t>
        <a:bodyPr/>
        <a:lstStyle/>
        <a:p>
          <a:endParaRPr lang="ru-RU"/>
        </a:p>
      </dgm:t>
    </dgm:pt>
    <dgm:pt modelId="{ABDF5A21-22D4-4737-8A10-AF7875D6E24F}">
      <dgm:prSet custT="1"/>
      <dgm:spPr/>
      <dgm:t>
        <a:bodyPr/>
        <a:lstStyle/>
        <a:p>
          <a:pPr rtl="0"/>
          <a:r>
            <a:rPr lang="ru-RU" sz="1800" b="1" dirty="0" smtClean="0">
              <a:latin typeface="Century Gothic" pitchFamily="34" charset="0"/>
              <a:cs typeface="Times New Roman" pitchFamily="18" charset="0"/>
            </a:rPr>
            <a:t>групповые дискуссии,  разбор конкретных ситуаций</a:t>
          </a:r>
          <a:endParaRPr lang="ru-RU" sz="1800" b="1" dirty="0">
            <a:latin typeface="Century Gothic" pitchFamily="34" charset="0"/>
            <a:cs typeface="Times New Roman" pitchFamily="18" charset="0"/>
          </a:endParaRPr>
        </a:p>
      </dgm:t>
    </dgm:pt>
    <dgm:pt modelId="{5E7C37D6-0F32-43DF-8C79-32C8C789EA70}" type="sibTrans" cxnId="{82FA2BFA-2ECC-485A-B603-0CAD40EEA039}">
      <dgm:prSet/>
      <dgm:spPr/>
      <dgm:t>
        <a:bodyPr/>
        <a:lstStyle/>
        <a:p>
          <a:endParaRPr lang="ru-RU"/>
        </a:p>
      </dgm:t>
    </dgm:pt>
    <dgm:pt modelId="{9FE8DC04-A85F-430B-9E5E-5022E74783CC}" type="parTrans" cxnId="{82FA2BFA-2ECC-485A-B603-0CAD40EEA039}">
      <dgm:prSet/>
      <dgm:spPr/>
      <dgm:t>
        <a:bodyPr/>
        <a:lstStyle/>
        <a:p>
          <a:endParaRPr lang="ru-RU"/>
        </a:p>
      </dgm:t>
    </dgm:pt>
    <dgm:pt modelId="{6DEEA682-9EB2-4987-AA48-EE8A2B660545}" type="pres">
      <dgm:prSet presAssocID="{E8A51DD9-2473-4141-87D2-7FD37E9D49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8F1A2B-0760-4C7E-A5A0-744D17D47438}" type="pres">
      <dgm:prSet presAssocID="{DE90E03B-D1E0-4708-B482-5CCBC08E5646}" presName="boxAndChildren" presStyleCnt="0"/>
      <dgm:spPr/>
      <dgm:t>
        <a:bodyPr/>
        <a:lstStyle/>
        <a:p>
          <a:endParaRPr lang="ru-RU"/>
        </a:p>
      </dgm:t>
    </dgm:pt>
    <dgm:pt modelId="{F562E0A5-E7C2-4414-924D-7D94E0077C9A}" type="pres">
      <dgm:prSet presAssocID="{DE90E03B-D1E0-4708-B482-5CCBC08E5646}" presName="parentTextBox" presStyleLbl="node1" presStyleIdx="0" presStyleCnt="5" custLinFactNeighborY="9069"/>
      <dgm:spPr/>
      <dgm:t>
        <a:bodyPr/>
        <a:lstStyle/>
        <a:p>
          <a:endParaRPr lang="ru-RU"/>
        </a:p>
      </dgm:t>
    </dgm:pt>
    <dgm:pt modelId="{5CABC9C3-EF34-483D-8211-96F8E8831AA1}" type="pres">
      <dgm:prSet presAssocID="{95072D0F-10CA-4D3B-8C72-61294E9D7A68}" presName="sp" presStyleCnt="0"/>
      <dgm:spPr/>
      <dgm:t>
        <a:bodyPr/>
        <a:lstStyle/>
        <a:p>
          <a:endParaRPr lang="ru-RU"/>
        </a:p>
      </dgm:t>
    </dgm:pt>
    <dgm:pt modelId="{6D373E45-BD05-44B5-A08F-B99D9056B140}" type="pres">
      <dgm:prSet presAssocID="{29206BCF-3EAB-4CFE-AC95-5B9CA97FC4FB}" presName="arrowAndChildren" presStyleCnt="0"/>
      <dgm:spPr/>
      <dgm:t>
        <a:bodyPr/>
        <a:lstStyle/>
        <a:p>
          <a:endParaRPr lang="ru-RU"/>
        </a:p>
      </dgm:t>
    </dgm:pt>
    <dgm:pt modelId="{948FE316-29DE-45F2-8440-6CC765015CD0}" type="pres">
      <dgm:prSet presAssocID="{29206BCF-3EAB-4CFE-AC95-5B9CA97FC4FB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6F539725-ACD0-4788-8BFA-F80B7DD95453}" type="pres">
      <dgm:prSet presAssocID="{5E7C37D6-0F32-43DF-8C79-32C8C789EA70}" presName="sp" presStyleCnt="0"/>
      <dgm:spPr/>
      <dgm:t>
        <a:bodyPr/>
        <a:lstStyle/>
        <a:p>
          <a:endParaRPr lang="ru-RU"/>
        </a:p>
      </dgm:t>
    </dgm:pt>
    <dgm:pt modelId="{A5FCD016-D188-4A09-B842-E645A64AEF3E}" type="pres">
      <dgm:prSet presAssocID="{ABDF5A21-22D4-4737-8A10-AF7875D6E24F}" presName="arrowAndChildren" presStyleCnt="0"/>
      <dgm:spPr/>
      <dgm:t>
        <a:bodyPr/>
        <a:lstStyle/>
        <a:p>
          <a:endParaRPr lang="ru-RU"/>
        </a:p>
      </dgm:t>
    </dgm:pt>
    <dgm:pt modelId="{C0C7136F-A7AF-480E-BE6E-283DBDE094DB}" type="pres">
      <dgm:prSet presAssocID="{ABDF5A21-22D4-4737-8A10-AF7875D6E24F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A80862E7-2147-40FE-A3A5-A4A818195A5B}" type="pres">
      <dgm:prSet presAssocID="{F3FB4CE8-EE30-42CB-BFD6-0CFEF3916827}" presName="sp" presStyleCnt="0"/>
      <dgm:spPr/>
      <dgm:t>
        <a:bodyPr/>
        <a:lstStyle/>
        <a:p>
          <a:endParaRPr lang="ru-RU"/>
        </a:p>
      </dgm:t>
    </dgm:pt>
    <dgm:pt modelId="{832CBE37-D914-4891-98FD-959605CC6ACD}" type="pres">
      <dgm:prSet presAssocID="{3F912ABA-BA18-4118-A3E1-13336C8A9132}" presName="arrowAndChildren" presStyleCnt="0"/>
      <dgm:spPr/>
      <dgm:t>
        <a:bodyPr/>
        <a:lstStyle/>
        <a:p>
          <a:endParaRPr lang="ru-RU"/>
        </a:p>
      </dgm:t>
    </dgm:pt>
    <dgm:pt modelId="{9D0AD616-1666-44DA-8C82-2508322F59D8}" type="pres">
      <dgm:prSet presAssocID="{3F912ABA-BA18-4118-A3E1-13336C8A9132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9999711B-84B4-476E-93F8-7657FA1AD251}" type="pres">
      <dgm:prSet presAssocID="{3ECC1A4C-F225-4CAB-8460-69494A7E6BEC}" presName="sp" presStyleCnt="0"/>
      <dgm:spPr/>
      <dgm:t>
        <a:bodyPr/>
        <a:lstStyle/>
        <a:p>
          <a:endParaRPr lang="ru-RU"/>
        </a:p>
      </dgm:t>
    </dgm:pt>
    <dgm:pt modelId="{5570A6B9-03FE-449A-81B9-769E68219A49}" type="pres">
      <dgm:prSet presAssocID="{3E0E3010-CE3B-4DE5-9160-0175817895C2}" presName="arrowAndChildren" presStyleCnt="0"/>
      <dgm:spPr/>
      <dgm:t>
        <a:bodyPr/>
        <a:lstStyle/>
        <a:p>
          <a:endParaRPr lang="ru-RU"/>
        </a:p>
      </dgm:t>
    </dgm:pt>
    <dgm:pt modelId="{3E5A2190-8B63-4200-BC74-582C09EB3ECE}" type="pres">
      <dgm:prSet presAssocID="{3E0E3010-CE3B-4DE5-9160-0175817895C2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86C27132-C5A9-47E6-B357-B6F0441EC630}" type="presOf" srcId="{E8A51DD9-2473-4141-87D2-7FD37E9D497A}" destId="{6DEEA682-9EB2-4987-AA48-EE8A2B660545}" srcOrd="0" destOrd="0" presId="urn:microsoft.com/office/officeart/2005/8/layout/process4"/>
    <dgm:cxn modelId="{77A0EBE5-AE58-428E-A8C6-1F74C5DA29A1}" srcId="{E8A51DD9-2473-4141-87D2-7FD37E9D497A}" destId="{3F912ABA-BA18-4118-A3E1-13336C8A9132}" srcOrd="1" destOrd="0" parTransId="{E11165C3-F890-439D-BE51-678A41FFD2E1}" sibTransId="{F3FB4CE8-EE30-42CB-BFD6-0CFEF3916827}"/>
    <dgm:cxn modelId="{174B93B9-1DAC-4DD7-8451-014A8CEE7DB5}" type="presOf" srcId="{DE90E03B-D1E0-4708-B482-5CCBC08E5646}" destId="{F562E0A5-E7C2-4414-924D-7D94E0077C9A}" srcOrd="0" destOrd="0" presId="urn:microsoft.com/office/officeart/2005/8/layout/process4"/>
    <dgm:cxn modelId="{1D149AAA-931A-4991-BDC6-3068B1A98B87}" srcId="{E8A51DD9-2473-4141-87D2-7FD37E9D497A}" destId="{DE90E03B-D1E0-4708-B482-5CCBC08E5646}" srcOrd="4" destOrd="0" parTransId="{E88F792A-F8E3-4BB6-84D7-2DE96E27A4F3}" sibTransId="{B1301556-7D0D-4EAD-B609-3DE39D23E983}"/>
    <dgm:cxn modelId="{9A67C8F8-B7DB-47D2-8F31-FE2CB78BF17D}" type="presOf" srcId="{29206BCF-3EAB-4CFE-AC95-5B9CA97FC4FB}" destId="{948FE316-29DE-45F2-8440-6CC765015CD0}" srcOrd="0" destOrd="0" presId="urn:microsoft.com/office/officeart/2005/8/layout/process4"/>
    <dgm:cxn modelId="{5FFD3909-149A-4856-B3FF-B40A768535E9}" srcId="{E8A51DD9-2473-4141-87D2-7FD37E9D497A}" destId="{29206BCF-3EAB-4CFE-AC95-5B9CA97FC4FB}" srcOrd="3" destOrd="0" parTransId="{5E507C94-C5C0-46F8-9620-A09D118565E3}" sibTransId="{95072D0F-10CA-4D3B-8C72-61294E9D7A68}"/>
    <dgm:cxn modelId="{A115FF40-2BAB-4AF1-BD1F-12E622C780DC}" type="presOf" srcId="{3F912ABA-BA18-4118-A3E1-13336C8A9132}" destId="{9D0AD616-1666-44DA-8C82-2508322F59D8}" srcOrd="0" destOrd="0" presId="urn:microsoft.com/office/officeart/2005/8/layout/process4"/>
    <dgm:cxn modelId="{511260C1-B4FE-4F7C-B094-8C12EE936746}" type="presOf" srcId="{ABDF5A21-22D4-4737-8A10-AF7875D6E24F}" destId="{C0C7136F-A7AF-480E-BE6E-283DBDE094DB}" srcOrd="0" destOrd="0" presId="urn:microsoft.com/office/officeart/2005/8/layout/process4"/>
    <dgm:cxn modelId="{F314073A-3547-43CB-8AA7-AED97C59FEB6}" srcId="{E8A51DD9-2473-4141-87D2-7FD37E9D497A}" destId="{3E0E3010-CE3B-4DE5-9160-0175817895C2}" srcOrd="0" destOrd="0" parTransId="{0255066A-AA25-4295-A266-E7E4F6F8BFB4}" sibTransId="{3ECC1A4C-F225-4CAB-8460-69494A7E6BEC}"/>
    <dgm:cxn modelId="{D41BEB49-61E1-4186-ADA9-EF65C6FB4909}" type="presOf" srcId="{3E0E3010-CE3B-4DE5-9160-0175817895C2}" destId="{3E5A2190-8B63-4200-BC74-582C09EB3ECE}" srcOrd="0" destOrd="0" presId="urn:microsoft.com/office/officeart/2005/8/layout/process4"/>
    <dgm:cxn modelId="{82FA2BFA-2ECC-485A-B603-0CAD40EEA039}" srcId="{E8A51DD9-2473-4141-87D2-7FD37E9D497A}" destId="{ABDF5A21-22D4-4737-8A10-AF7875D6E24F}" srcOrd="2" destOrd="0" parTransId="{9FE8DC04-A85F-430B-9E5E-5022E74783CC}" sibTransId="{5E7C37D6-0F32-43DF-8C79-32C8C789EA70}"/>
    <dgm:cxn modelId="{6E438B3E-C2AC-4B8D-B40A-1D7DDA7821E9}" type="presParOf" srcId="{6DEEA682-9EB2-4987-AA48-EE8A2B660545}" destId="{3C8F1A2B-0760-4C7E-A5A0-744D17D47438}" srcOrd="0" destOrd="0" presId="urn:microsoft.com/office/officeart/2005/8/layout/process4"/>
    <dgm:cxn modelId="{6A6B4A51-A273-4753-9DAC-184997B8278F}" type="presParOf" srcId="{3C8F1A2B-0760-4C7E-A5A0-744D17D47438}" destId="{F562E0A5-E7C2-4414-924D-7D94E0077C9A}" srcOrd="0" destOrd="0" presId="urn:microsoft.com/office/officeart/2005/8/layout/process4"/>
    <dgm:cxn modelId="{DE8C1827-D88E-46EC-97BA-ABD0884F48D3}" type="presParOf" srcId="{6DEEA682-9EB2-4987-AA48-EE8A2B660545}" destId="{5CABC9C3-EF34-483D-8211-96F8E8831AA1}" srcOrd="1" destOrd="0" presId="urn:microsoft.com/office/officeart/2005/8/layout/process4"/>
    <dgm:cxn modelId="{62A00C5C-AEE3-46A2-8806-CBE273614BC0}" type="presParOf" srcId="{6DEEA682-9EB2-4987-AA48-EE8A2B660545}" destId="{6D373E45-BD05-44B5-A08F-B99D9056B140}" srcOrd="2" destOrd="0" presId="urn:microsoft.com/office/officeart/2005/8/layout/process4"/>
    <dgm:cxn modelId="{E7407D6D-8740-4532-9110-80824DD4E322}" type="presParOf" srcId="{6D373E45-BD05-44B5-A08F-B99D9056B140}" destId="{948FE316-29DE-45F2-8440-6CC765015CD0}" srcOrd="0" destOrd="0" presId="urn:microsoft.com/office/officeart/2005/8/layout/process4"/>
    <dgm:cxn modelId="{CDFAAFD2-47FA-465D-BA5D-F2C26A587106}" type="presParOf" srcId="{6DEEA682-9EB2-4987-AA48-EE8A2B660545}" destId="{6F539725-ACD0-4788-8BFA-F80B7DD95453}" srcOrd="3" destOrd="0" presId="urn:microsoft.com/office/officeart/2005/8/layout/process4"/>
    <dgm:cxn modelId="{CCDE385D-526D-4333-B118-78270DDEE8CC}" type="presParOf" srcId="{6DEEA682-9EB2-4987-AA48-EE8A2B660545}" destId="{A5FCD016-D188-4A09-B842-E645A64AEF3E}" srcOrd="4" destOrd="0" presId="urn:microsoft.com/office/officeart/2005/8/layout/process4"/>
    <dgm:cxn modelId="{6EBFF277-D540-4634-A01A-02BDA3DFCFF0}" type="presParOf" srcId="{A5FCD016-D188-4A09-B842-E645A64AEF3E}" destId="{C0C7136F-A7AF-480E-BE6E-283DBDE094DB}" srcOrd="0" destOrd="0" presId="urn:microsoft.com/office/officeart/2005/8/layout/process4"/>
    <dgm:cxn modelId="{550E9976-B159-483C-A1C8-92770DCF0563}" type="presParOf" srcId="{6DEEA682-9EB2-4987-AA48-EE8A2B660545}" destId="{A80862E7-2147-40FE-A3A5-A4A818195A5B}" srcOrd="5" destOrd="0" presId="urn:microsoft.com/office/officeart/2005/8/layout/process4"/>
    <dgm:cxn modelId="{6C093B97-1FEC-47F4-BB9A-DE9E27ACF082}" type="presParOf" srcId="{6DEEA682-9EB2-4987-AA48-EE8A2B660545}" destId="{832CBE37-D914-4891-98FD-959605CC6ACD}" srcOrd="6" destOrd="0" presId="urn:microsoft.com/office/officeart/2005/8/layout/process4"/>
    <dgm:cxn modelId="{FC1F44DD-3669-41D5-854B-FFD6F188E38C}" type="presParOf" srcId="{832CBE37-D914-4891-98FD-959605CC6ACD}" destId="{9D0AD616-1666-44DA-8C82-2508322F59D8}" srcOrd="0" destOrd="0" presId="urn:microsoft.com/office/officeart/2005/8/layout/process4"/>
    <dgm:cxn modelId="{CECF43CD-B55F-4475-B38C-13BB5D522701}" type="presParOf" srcId="{6DEEA682-9EB2-4987-AA48-EE8A2B660545}" destId="{9999711B-84B4-476E-93F8-7657FA1AD251}" srcOrd="7" destOrd="0" presId="urn:microsoft.com/office/officeart/2005/8/layout/process4"/>
    <dgm:cxn modelId="{3BBFAB04-E3EE-42BD-BA78-168AB7D84F41}" type="presParOf" srcId="{6DEEA682-9EB2-4987-AA48-EE8A2B660545}" destId="{5570A6B9-03FE-449A-81B9-769E68219A49}" srcOrd="8" destOrd="0" presId="urn:microsoft.com/office/officeart/2005/8/layout/process4"/>
    <dgm:cxn modelId="{4A3B7424-DEEE-444A-928C-3EDBDCA34E81}" type="presParOf" srcId="{5570A6B9-03FE-449A-81B9-769E68219A49}" destId="{3E5A2190-8B63-4200-BC74-582C09EB3ECE}" srcOrd="0" destOrd="0" presId="urn:microsoft.com/office/officeart/2005/8/layout/process4"/>
  </dgm:cxnLst>
  <dgm:bg>
    <a:solidFill>
      <a:srgbClr val="CC99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2E0A5-E7C2-4414-924D-7D94E0077C9A}">
      <dsp:nvSpPr>
        <dsp:cNvPr id="0" name=""/>
        <dsp:cNvSpPr/>
      </dsp:nvSpPr>
      <dsp:spPr>
        <a:xfrm>
          <a:off x="0" y="4582604"/>
          <a:ext cx="8258204" cy="7513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entury Gothic" pitchFamily="34" charset="0"/>
              <a:cs typeface="Times New Roman" pitchFamily="18" charset="0"/>
            </a:rPr>
            <a:t>Подготовка и анализ презентаций, кейсов и др.</a:t>
          </a:r>
          <a:endParaRPr lang="ru-RU" sz="1600" b="1" kern="1200" dirty="0">
            <a:latin typeface="Century Gothic" pitchFamily="34" charset="0"/>
            <a:cs typeface="Times New Roman" pitchFamily="18" charset="0"/>
          </a:endParaRPr>
        </a:p>
      </dsp:txBody>
      <dsp:txXfrm>
        <a:off x="0" y="4582604"/>
        <a:ext cx="8258204" cy="751395"/>
      </dsp:txXfrm>
    </dsp:sp>
    <dsp:sp modelId="{948FE316-29DE-45F2-8440-6CC765015CD0}">
      <dsp:nvSpPr>
        <dsp:cNvPr id="0" name=""/>
        <dsp:cNvSpPr/>
      </dsp:nvSpPr>
      <dsp:spPr>
        <a:xfrm rot="10800000">
          <a:off x="0" y="3435678"/>
          <a:ext cx="8258204" cy="1155647"/>
        </a:xfrm>
        <a:prstGeom prst="upArrowCallout">
          <a:avLst/>
        </a:prstGeom>
        <a:solidFill>
          <a:schemeClr val="accent2">
            <a:hueOff val="-381374"/>
            <a:satOff val="0"/>
            <a:lumOff val="-3529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entury Gothic" pitchFamily="34" charset="0"/>
              <a:cs typeface="Times New Roman" pitchFamily="18" charset="0"/>
            </a:rPr>
            <a:t>дебаты по спорным вопросам теории и практики применения уголовного законодательства</a:t>
          </a:r>
          <a:endParaRPr lang="ru-RU" sz="1800" b="1" kern="1200" dirty="0">
            <a:latin typeface="Century Gothic" pitchFamily="34" charset="0"/>
            <a:cs typeface="Times New Roman" pitchFamily="18" charset="0"/>
          </a:endParaRPr>
        </a:p>
      </dsp:txBody>
      <dsp:txXfrm rot="10800000">
        <a:off x="0" y="3435678"/>
        <a:ext cx="8258204" cy="750905"/>
      </dsp:txXfrm>
    </dsp:sp>
    <dsp:sp modelId="{C0C7136F-A7AF-480E-BE6E-283DBDE094DB}">
      <dsp:nvSpPr>
        <dsp:cNvPr id="0" name=""/>
        <dsp:cNvSpPr/>
      </dsp:nvSpPr>
      <dsp:spPr>
        <a:xfrm rot="10800000">
          <a:off x="0" y="2291302"/>
          <a:ext cx="8258204" cy="1155647"/>
        </a:xfrm>
        <a:prstGeom prst="upArrowCallout">
          <a:avLst/>
        </a:prstGeom>
        <a:solidFill>
          <a:schemeClr val="accent2">
            <a:hueOff val="-762749"/>
            <a:satOff val="0"/>
            <a:lumOff val="-7059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entury Gothic" pitchFamily="34" charset="0"/>
              <a:cs typeface="Times New Roman" pitchFamily="18" charset="0"/>
            </a:rPr>
            <a:t>групповые дискуссии,  разбор конкретных ситуаций</a:t>
          </a:r>
          <a:endParaRPr lang="ru-RU" sz="1800" b="1" kern="1200" dirty="0">
            <a:latin typeface="Century Gothic" pitchFamily="34" charset="0"/>
            <a:cs typeface="Times New Roman" pitchFamily="18" charset="0"/>
          </a:endParaRPr>
        </a:p>
      </dsp:txBody>
      <dsp:txXfrm rot="10800000">
        <a:off x="0" y="2291302"/>
        <a:ext cx="8258204" cy="750905"/>
      </dsp:txXfrm>
    </dsp:sp>
    <dsp:sp modelId="{9D0AD616-1666-44DA-8C82-2508322F59D8}">
      <dsp:nvSpPr>
        <dsp:cNvPr id="0" name=""/>
        <dsp:cNvSpPr/>
      </dsp:nvSpPr>
      <dsp:spPr>
        <a:xfrm rot="10800000">
          <a:off x="0" y="1146925"/>
          <a:ext cx="8258204" cy="1155647"/>
        </a:xfrm>
        <a:prstGeom prst="upArrowCallout">
          <a:avLst/>
        </a:prstGeom>
        <a:solidFill>
          <a:schemeClr val="accent2">
            <a:hueOff val="-1144123"/>
            <a:satOff val="0"/>
            <a:lumOff val="-10588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entury Gothic" pitchFamily="34" charset="0"/>
              <a:cs typeface="Times New Roman" pitchFamily="18" charset="0"/>
            </a:rPr>
            <a:t>Деловые и ролевые игры, практические задачи</a:t>
          </a:r>
          <a:endParaRPr lang="ru-RU" sz="1800" b="1" kern="1200" dirty="0">
            <a:latin typeface="Century Gothic" pitchFamily="34" charset="0"/>
            <a:cs typeface="Times New Roman" pitchFamily="18" charset="0"/>
          </a:endParaRPr>
        </a:p>
      </dsp:txBody>
      <dsp:txXfrm rot="10800000">
        <a:off x="0" y="1146925"/>
        <a:ext cx="8258204" cy="750905"/>
      </dsp:txXfrm>
    </dsp:sp>
    <dsp:sp modelId="{3E5A2190-8B63-4200-BC74-582C09EB3ECE}">
      <dsp:nvSpPr>
        <dsp:cNvPr id="0" name=""/>
        <dsp:cNvSpPr/>
      </dsp:nvSpPr>
      <dsp:spPr>
        <a:xfrm rot="10800000">
          <a:off x="0" y="2549"/>
          <a:ext cx="8258204" cy="1155647"/>
        </a:xfrm>
        <a:prstGeom prst="upArrowCallout">
          <a:avLst/>
        </a:prstGeom>
        <a:solidFill>
          <a:schemeClr val="accent2">
            <a:hueOff val="-1525497"/>
            <a:satOff val="0"/>
            <a:lumOff val="-14118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entury Gothic" pitchFamily="34" charset="0"/>
              <a:cs typeface="Times New Roman" pitchFamily="18" charset="0"/>
            </a:rPr>
            <a:t>Лекции-диспуты</a:t>
          </a:r>
          <a:endParaRPr lang="ru-RU" sz="1800" b="1" kern="1200" dirty="0">
            <a:latin typeface="Century Gothic" pitchFamily="34" charset="0"/>
            <a:cs typeface="Times New Roman" pitchFamily="18" charset="0"/>
          </a:endParaRPr>
        </a:p>
      </dsp:txBody>
      <dsp:txXfrm rot="10800000">
        <a:off x="0" y="2549"/>
        <a:ext cx="8258204" cy="7509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0FF80-9DD3-4657-8CC3-9A8B82347210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6E3DE-D1DE-403E-97E6-755EB0CA9E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D29386-415B-4EC2-BFA4-76EBDFA9A79E}" type="slidenum">
              <a:rPr lang="ru-RU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800" y="228600"/>
            <a:ext cx="6934200" cy="9037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Северо-Осетинский государственный 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университет имени К. Л. Хетагурова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2362200"/>
            <a:ext cx="6926281" cy="4114800"/>
          </a:xfrm>
          <a:noFill/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algn="ctr" eaLnBrk="1" hangingPunct="1">
              <a:defRPr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Юридический факультет</a:t>
            </a:r>
          </a:p>
          <a:p>
            <a:pPr algn="ctr" eaLnBrk="1" hangingPunct="1">
              <a:defRPr/>
            </a:pP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Кафедра уголовного права и процесса</a:t>
            </a:r>
          </a:p>
          <a:p>
            <a:pPr algn="ctr" eaLnBrk="1" hangingPunct="1">
              <a:defRPr/>
            </a:pPr>
            <a:endParaRPr lang="ru-RU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МАГИСТЕРСКАЯ ПРОГРАММА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all" spc="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u="sng" cap="all" spc="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УГОЛОВНОЕ ПРАВО И КРИМИНОЛОГИЯ</a:t>
            </a:r>
            <a:r>
              <a:rPr lang="ru-RU" sz="3200" b="1" cap="all" spc="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3200" cap="all" spc="3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36718" t="41311" r="52940" b="39886"/>
          <a:stretch>
            <a:fillRect/>
          </a:stretch>
        </p:blipFill>
        <p:spPr bwMode="auto">
          <a:xfrm>
            <a:off x="4929190" y="1285860"/>
            <a:ext cx="10715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 l="20280" t="14530" r="70577" b="69801"/>
          <a:stretch>
            <a:fillRect/>
          </a:stretch>
        </p:blipFill>
        <p:spPr bwMode="auto">
          <a:xfrm>
            <a:off x="2057400" y="1295400"/>
            <a:ext cx="114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 l="4510" t="20513" r="94079" b="76592"/>
          <a:stretch>
            <a:fillRect/>
          </a:stretch>
        </p:blipFill>
        <p:spPr bwMode="auto">
          <a:xfrm>
            <a:off x="7500958" y="1428736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1" y="457200"/>
            <a:ext cx="8401080" cy="1114412"/>
          </a:xfrm>
          <a:solidFill>
            <a:srgbClr val="99FFCC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 eaLnBrk="1" hangingPunct="1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Возможность продолжения образования 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 окончания магистратуры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643050"/>
            <a:ext cx="8501122" cy="1643074"/>
          </a:xfrm>
          <a:solidFill>
            <a:schemeClr val="accent3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55000" lnSpcReduction="20000"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Обучение в очной  аспирантуре по направлению подготовки кадров высшей квалификации 40.06.01 Юриспруденция «Уголовное право и криминология; уголовно-исполнительное право» позволяет реализовать склонность к научной деятельности и получить высшую квалификацию, соответствующую ученой степени кандидата юридических наук.</a:t>
            </a:r>
            <a:endParaRPr lang="ru-RU" sz="24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IMG_8835-27-05-19-15-3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471779"/>
            <a:ext cx="4810856" cy="3386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8229600" cy="762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u="sng" dirty="0" smtClean="0">
                <a:solidFill>
                  <a:srgbClr val="014B0D"/>
                </a:solidFill>
              </a:rPr>
              <a:t/>
            </a:r>
            <a:br>
              <a:rPr lang="ru-RU" sz="2700" b="1" u="sng" dirty="0" smtClean="0">
                <a:solidFill>
                  <a:srgbClr val="014B0D"/>
                </a:solidFill>
              </a:rPr>
            </a:br>
            <a:r>
              <a:rPr lang="ru-RU" sz="2700" b="1" u="sng" dirty="0" smtClean="0">
                <a:solidFill>
                  <a:srgbClr val="014B0D"/>
                </a:solidFill>
              </a:rPr>
              <a:t/>
            </a:r>
            <a:br>
              <a:rPr lang="ru-RU" sz="2700" b="1" u="sng" dirty="0" smtClean="0">
                <a:solidFill>
                  <a:srgbClr val="014B0D"/>
                </a:solidFill>
              </a:rPr>
            </a:br>
            <a:r>
              <a:rPr lang="ru-RU" sz="2700" b="1" dirty="0" smtClean="0">
                <a:solidFill>
                  <a:srgbClr val="014B0D"/>
                </a:solidFill>
              </a:rPr>
              <a:t>ПЕРСПЕКТИВЫ </a:t>
            </a:r>
            <a:r>
              <a:rPr lang="ru-RU" sz="2700" b="1" cap="all" dirty="0" smtClean="0">
                <a:solidFill>
                  <a:srgbClr val="014B0D"/>
                </a:solidFill>
              </a:rPr>
              <a:t> трудоустройства выпускников</a:t>
            </a:r>
            <a:r>
              <a:rPr lang="ru-RU" sz="4400" b="1" dirty="0" smtClean="0">
                <a:solidFill>
                  <a:srgbClr val="014B0D"/>
                </a:solidFill>
              </a:rPr>
              <a:t/>
            </a:r>
            <a:br>
              <a:rPr lang="ru-RU" sz="4400" b="1" dirty="0" smtClean="0">
                <a:solidFill>
                  <a:srgbClr val="014B0D"/>
                </a:solidFill>
              </a:rPr>
            </a:br>
            <a:endParaRPr lang="ru-RU" dirty="0"/>
          </a:p>
        </p:txBody>
      </p:sp>
      <p:sp>
        <p:nvSpPr>
          <p:cNvPr id="4" name="Объект 4"/>
          <p:cNvSpPr txBox="1">
            <a:spLocks/>
          </p:cNvSpPr>
          <p:nvPr/>
        </p:nvSpPr>
        <p:spPr>
          <a:xfrm>
            <a:off x="228601" y="1371600"/>
            <a:ext cx="4486276" cy="47006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marL="358775" algn="ctr">
              <a:spcBef>
                <a:spcPts val="600"/>
              </a:spcBef>
              <a:buFont typeface="Arial" charset="0"/>
              <a:buNone/>
              <a:defRPr/>
            </a:pPr>
            <a:endParaRPr lang="ru-RU" sz="3600" b="1" u="sng" dirty="0">
              <a:solidFill>
                <a:srgbClr val="014B0D"/>
              </a:solidFill>
              <a:latin typeface="Arial" charset="0"/>
            </a:endParaRPr>
          </a:p>
          <a:p>
            <a:pPr marL="137160" algn="just">
              <a:defRPr/>
            </a:pPr>
            <a:r>
              <a:rPr lang="ru-RU" sz="3300" dirty="0" smtClean="0">
                <a:solidFill>
                  <a:srgbClr val="006000"/>
                </a:solidFill>
                <a:latin typeface="Times New Roman" pitchFamily="18" charset="0"/>
                <a:cs typeface="Times New Roman" pitchFamily="18" charset="0"/>
              </a:rPr>
              <a:t>  По квалификационным требованиям , предъявляемым к кандидатам на должности судей, прокуроров, помощников прокуроров, адвокатов, сотрудников органов федеральной службы безопасности, таможенных органов, сотрудников органов федеральной службы по контролю за оборотом наркотических средств и психотропных веществ, органов внутренних дел требуется наличие высшего юридического образования с присвоением квалификации «магистр». </a:t>
            </a:r>
            <a:endParaRPr lang="ru-RU" sz="3300" dirty="0">
              <a:solidFill>
                <a:srgbClr val="006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IMG_8834-27-05-19-15-3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357298"/>
            <a:ext cx="3563946" cy="475192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604480" cy="5445224"/>
          </a:xfrm>
          <a:solidFill>
            <a:srgbClr val="99FFCC"/>
          </a:solidFill>
        </p:spPr>
        <p:txBody>
          <a:bodyPr>
            <a:normAutofit/>
          </a:bodyPr>
          <a:lstStyle/>
          <a:p>
            <a:pPr marL="274320" indent="-45720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4800" b="1" dirty="0" smtClean="0">
                <a:ln w="22225">
                  <a:solidFill>
                    <a:srgbClr val="0202A2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</a:rPr>
              <a:t>100%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преподавателей имеют ученые степени кандидатов и докторов наук.</a:t>
            </a:r>
          </a:p>
          <a:p>
            <a:pPr marL="274320" indent="-45720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45720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Большинство преподавателей имеют звание доцента или профессора.</a:t>
            </a:r>
          </a:p>
          <a:p>
            <a:pPr marL="274320" indent="-45720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457200" algn="just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Магистрантов обучают специалисты-практики правоохранительных органов.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2844" y="0"/>
            <a:ext cx="8586790" cy="14382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lIns="0" rIns="0" bIns="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Образовательный процесс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обеспечивают высококвалифицированные   кадры:</a:t>
            </a:r>
          </a:p>
        </p:txBody>
      </p:sp>
      <p:sp>
        <p:nvSpPr>
          <p:cNvPr id="11" name="Лента лицом вверх 10"/>
          <p:cNvSpPr/>
          <p:nvPr/>
        </p:nvSpPr>
        <p:spPr>
          <a:xfrm>
            <a:off x="3275856" y="2564904"/>
            <a:ext cx="1500198" cy="42862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Лента лицом вверх 11"/>
          <p:cNvSpPr/>
          <p:nvPr/>
        </p:nvSpPr>
        <p:spPr>
          <a:xfrm>
            <a:off x="3635896" y="4077072"/>
            <a:ext cx="1571636" cy="500066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001056" cy="607223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0202A2"/>
              </a:buClr>
              <a:buSzTx/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Наличием базовых дисциплин, сочетающих в себе анализ теоретических и практических проблем выявления, квалификации, раскрытия и расследования преступлений, а также предупреждения преступности;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0202A2"/>
              </a:buClr>
              <a:buSzTx/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Достаточным числом дисциплин по выбору, ориентированных на правоприменительную практику (в том числе учитывающих потребности региона);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0202A2"/>
              </a:buClr>
              <a:buSzTx/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Участием потенциальных работодателей в составлении и рецензировании учебных программ по специальным дисциплинам;</a:t>
            </a: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0202A2"/>
              </a:buClr>
              <a:buSzTx/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Использованием современных технологий обучения, позволяющих совмещать теоретическое обучение с получением практических навыков в сфере профессиональной деятельности;</a:t>
            </a: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0202A2"/>
              </a:buClr>
              <a:buSzTx/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Возможность составления индивидуального плана обучения;</a:t>
            </a: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0202A2"/>
              </a:buClr>
              <a:buSzTx/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Обеспеченностью базами практик, где обучающийся сможет получить профессиональные умения и опыт профессиональной деятельности.</a:t>
            </a:r>
          </a:p>
          <a:p>
            <a:pPr algn="just">
              <a:lnSpc>
                <a:spcPct val="120000"/>
              </a:lnSpc>
              <a:spcBef>
                <a:spcPts val="1200"/>
              </a:spcBef>
              <a:buClr>
                <a:srgbClr val="0202A2"/>
              </a:buClr>
              <a:buSzTx/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Возможностью дальнейшего развития научных изысканий и использования полученных результатов в аспирантуре.</a:t>
            </a:r>
            <a:endParaRPr lang="ru-RU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8596" y="0"/>
            <a:ext cx="8229600" cy="4921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lIns="0" rIns="0" bIns="0" anchor="b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" panose="020B0502040204020203" pitchFamily="34" charset="0"/>
                <a:ea typeface="+mj-ea"/>
                <a:cs typeface="+mj-cs"/>
              </a:rPr>
              <a:t>Уникальность магистерской программы определяется:</a:t>
            </a:r>
            <a:endParaRPr lang="ru-RU" sz="3200" b="1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hnschrift Light" panose="020B0502040204020203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924800" cy="762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/>
              <a:t>КОНТАКТНАЯ ИНФОРМАЦИЯ</a:t>
            </a:r>
            <a:endParaRPr lang="ru-RU" sz="2400" dirty="0"/>
          </a:p>
        </p:txBody>
      </p:sp>
      <p:sp>
        <p:nvSpPr>
          <p:cNvPr id="3584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000108"/>
            <a:ext cx="7929618" cy="5643578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362026, РСО-Алания, г.Владикавказ, ул. Бутырина, 27,</a:t>
            </a:r>
          </a:p>
          <a:p>
            <a:pPr>
              <a:buFont typeface="Wingdings 2" pitchFamily="18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кабинет  5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Кафедра уголовного права и процесса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Телефон: +7(8672) 333373 доб.308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maria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glotova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.48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mail.ru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352800" y="228600"/>
            <a:ext cx="5562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Научный руководитель магистерской программы:</a:t>
            </a:r>
            <a:endParaRPr lang="ru-RU" altLang="ru-RU" sz="3200" b="1" dirty="0" smtClean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124200" y="3214686"/>
            <a:ext cx="5715000" cy="3643314"/>
          </a:xfrm>
          <a:ln>
            <a:solidFill>
              <a:srgbClr val="0070C0"/>
            </a:solidFill>
          </a:ln>
          <a:effectLst>
            <a:softEdge rad="31750"/>
          </a:effectLst>
        </p:spPr>
        <p:txBody>
          <a:bodyPr>
            <a:normAutofit lnSpcReduction="10000"/>
          </a:bodyPr>
          <a:lstStyle/>
          <a:p>
            <a:pPr algn="ctr">
              <a:buFontTx/>
              <a:buNone/>
              <a:defRPr/>
            </a:pP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ПИНКЕВИЧ ТАТЬЯНА ВАЛЕНТИНОВНА</a:t>
            </a:r>
          </a:p>
          <a:p>
            <a:pPr algn="ctr">
              <a:buFontTx/>
              <a:buNone/>
              <a:defRPr/>
            </a:pPr>
            <a:endParaRPr lang="ru-RU" sz="2800" b="1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  <a:defRPr/>
            </a:pPr>
            <a:r>
              <a:rPr lang="ru-RU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доктор юридический наук, профессор кафедры уголовного и уголовно-исполнительного права Нижегородской Академии МВД России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3" name="AutoShape 7" descr="https://apf.mail.ru/cgi-bin/readmsg/DSC_0813.jpg?id=13808865470000000168%3B0%3B4&amp;exif=1&amp;bs=13605879&amp;bl=6329793&amp;ct=image%2Fjpeg&amp;cn=DSC_0813.jpg&amp;cte=base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36718" t="41311" r="52940" b="39886"/>
          <a:stretch>
            <a:fillRect/>
          </a:stretch>
        </p:blipFill>
        <p:spPr bwMode="auto">
          <a:xfrm>
            <a:off x="0" y="0"/>
            <a:ext cx="3124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3047" t="34028" r="42968" b="40972"/>
          <a:stretch>
            <a:fillRect/>
          </a:stretch>
        </p:blipFill>
        <p:spPr bwMode="auto">
          <a:xfrm>
            <a:off x="4071934" y="1428736"/>
            <a:ext cx="3643338" cy="150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1200" y="332656"/>
            <a:ext cx="6629400" cy="576064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Цель программы магистратуры</a:t>
            </a:r>
            <a:endParaRPr lang="ru-RU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71235" y="1109217"/>
            <a:ext cx="6815166" cy="311187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solidFill>
                  <a:schemeClr val="tx1"/>
                </a:solidFill>
              </a:rPr>
              <a:t>Цель </a:t>
            </a:r>
            <a:r>
              <a:rPr lang="ru-RU" sz="1400" dirty="0" smtClean="0">
                <a:solidFill>
                  <a:schemeClr val="tx1"/>
                </a:solidFill>
              </a:rPr>
              <a:t>программы «Уголовное право и криминология» по направлению 40.04.01 Юриспруденция –</a:t>
            </a: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расширить</a:t>
            </a:r>
            <a:r>
              <a:rPr lang="ru-RU" sz="1400" dirty="0" smtClean="0">
                <a:solidFill>
                  <a:schemeClr val="tx1"/>
                </a:solidFill>
              </a:rPr>
              <a:t>, углубить  теоретические знания обучающихся по актуальным проблемам современного уголовного права, криминологии в самых разных областях общественной жизни, приобрести углубленные практические знания и навыки для дальнейшей практической деятельности. Магистерская программа направлена на выработку аналитических навыков и умений, формирование профессиональной компетенции у магистрантов в данной области, подготовку высококвалифицированных специалистов и действующих юристов, способных квалифицированно толковать и применять нормы уголовного права в конкретных сферах юридической деятельности, владеющих уголовным,  криминологическим инструментарием для успешной работы в судах общей юрисдикции, органах прокуратуры, следствия и  других правоохранительных органах.</a:t>
            </a:r>
            <a:endParaRPr lang="ru-RU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2050" name="Picture 2" descr="C:\Users\user\Desktop\IMG_8836-27-05-19-15-3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581128"/>
            <a:ext cx="3571900" cy="2276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6" name="Rectangle 24"/>
          <p:cNvSpPr>
            <a:spLocks noGrp="1" noChangeArrowheads="1"/>
          </p:cNvSpPr>
          <p:nvPr>
            <p:ph type="title"/>
          </p:nvPr>
        </p:nvSpPr>
        <p:spPr>
          <a:xfrm>
            <a:off x="2357422" y="285728"/>
            <a:ext cx="6172200" cy="106299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ЦЕЛЕВАЯ АУДИТОРИЯ МАГИСТЕРСКОЙ ПРОГРАММЫ</a:t>
            </a: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03" name="Rectangle 82"/>
          <p:cNvSpPr>
            <a:spLocks noChangeArrowheads="1"/>
          </p:cNvSpPr>
          <p:nvPr/>
        </p:nvSpPr>
        <p:spPr bwMode="black">
          <a:xfrm>
            <a:off x="3533775" y="3894138"/>
            <a:ext cx="41767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altLang="ru-RU" b="1">
                <a:solidFill>
                  <a:srgbClr val="000000"/>
                </a:solidFill>
              </a:rPr>
              <a:t> </a:t>
            </a:r>
          </a:p>
          <a:p>
            <a:pPr eaLnBrk="0" hangingPunct="0"/>
            <a:r>
              <a:rPr lang="ru-RU" altLang="ru-RU" b="1">
                <a:solidFill>
                  <a:srgbClr val="000000"/>
                </a:solidFill>
              </a:rPr>
              <a:t> </a:t>
            </a:r>
          </a:p>
          <a:p>
            <a:pPr eaLnBrk="0" hangingPunct="0"/>
            <a:endParaRPr lang="en-US" altLang="ru-RU" b="1">
              <a:solidFill>
                <a:srgbClr val="000000"/>
              </a:solidFill>
            </a:endParaRPr>
          </a:p>
        </p:txBody>
      </p:sp>
      <p:sp>
        <p:nvSpPr>
          <p:cNvPr id="25604" name="Rectangle 84"/>
          <p:cNvSpPr>
            <a:spLocks noChangeArrowheads="1"/>
          </p:cNvSpPr>
          <p:nvPr/>
        </p:nvSpPr>
        <p:spPr bwMode="black">
          <a:xfrm>
            <a:off x="3786182" y="1571612"/>
            <a:ext cx="494746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ru-RU" altLang="ru-RU" b="1" dirty="0" smtClean="0"/>
              <a:t>Программа ориентирована на студентов-выпускников  бакалавриата и  специалитета, независимо от предыдущего профиля подготовки. </a:t>
            </a:r>
          </a:p>
          <a:p>
            <a:pPr eaLnBrk="0" hangingPunct="0">
              <a:buFont typeface="Arial" pitchFamily="34" charset="0"/>
              <a:buChar char="•"/>
            </a:pPr>
            <a:endParaRPr lang="ru-RU" altLang="ru-RU" b="1" dirty="0" smtClean="0"/>
          </a:p>
          <a:p>
            <a:pPr eaLnBrk="0" hangingPunct="0">
              <a:buFont typeface="Arial" pitchFamily="34" charset="0"/>
              <a:buChar char="•"/>
            </a:pPr>
            <a:r>
              <a:rPr lang="ru-RU" altLang="ru-RU" b="1" dirty="0" smtClean="0"/>
              <a:t> От студентов программы требуется интерес  к профессиональной деятельности в сфере разработки и реализации правовых норм; обеспечения законности и правопорядка; проведения научных исследований в области уголовного права и процесса.</a:t>
            </a:r>
            <a:endParaRPr lang="en-US" altLang="ru-RU" b="1" dirty="0"/>
          </a:p>
        </p:txBody>
      </p:sp>
      <p:sp>
        <p:nvSpPr>
          <p:cNvPr id="25605" name="Rectangle 86"/>
          <p:cNvSpPr>
            <a:spLocks noChangeArrowheads="1"/>
          </p:cNvSpPr>
          <p:nvPr/>
        </p:nvSpPr>
        <p:spPr bwMode="black">
          <a:xfrm>
            <a:off x="4238625" y="2209800"/>
            <a:ext cx="4905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altLang="ru-RU" b="1" dirty="0">
                <a:solidFill>
                  <a:srgbClr val="000000"/>
                </a:solidFill>
              </a:rPr>
              <a:t>   </a:t>
            </a:r>
            <a:endParaRPr lang="en-US" altLang="ru-RU" b="1" dirty="0">
              <a:solidFill>
                <a:srgbClr val="000000"/>
              </a:solidFill>
            </a:endParaRPr>
          </a:p>
        </p:txBody>
      </p:sp>
      <p:sp>
        <p:nvSpPr>
          <p:cNvPr id="25614" name="Rectangle 128"/>
          <p:cNvSpPr>
            <a:spLocks noChangeArrowheads="1"/>
          </p:cNvSpPr>
          <p:nvPr/>
        </p:nvSpPr>
        <p:spPr bwMode="auto">
          <a:xfrm>
            <a:off x="36513" y="6910388"/>
            <a:ext cx="9144000" cy="228600"/>
          </a:xfrm>
          <a:prstGeom prst="rect">
            <a:avLst/>
          </a:prstGeom>
          <a:solidFill>
            <a:schemeClr val="accent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b="1">
              <a:solidFill>
                <a:srgbClr val="000000"/>
              </a:solidFill>
            </a:endParaRPr>
          </a:p>
        </p:txBody>
      </p:sp>
      <p:sp>
        <p:nvSpPr>
          <p:cNvPr id="25617" name="Rectangle 82"/>
          <p:cNvSpPr>
            <a:spLocks noChangeArrowheads="1"/>
          </p:cNvSpPr>
          <p:nvPr/>
        </p:nvSpPr>
        <p:spPr bwMode="black">
          <a:xfrm>
            <a:off x="2514600" y="5486400"/>
            <a:ext cx="510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ru-RU" altLang="ru-RU" b="1" dirty="0">
              <a:solidFill>
                <a:srgbClr val="000000"/>
              </a:solidFill>
            </a:endParaRPr>
          </a:p>
        </p:txBody>
      </p:sp>
      <p:pic>
        <p:nvPicPr>
          <p:cNvPr id="3076" name="Picture 4" descr="C:\Users\user\Desktop\IMG_8838-27-05-19-15-3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3521054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11430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Какие навыки получает выпускник программы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72452" cy="4873752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lvl="0" algn="just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Правоприменительные навыки;</a:t>
            </a:r>
          </a:p>
          <a:p>
            <a:pPr lvl="0" algn="just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Составление юридических документов;</a:t>
            </a:r>
          </a:p>
          <a:p>
            <a:pPr lvl="0" algn="just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Организационно-управленческие навыки;</a:t>
            </a:r>
          </a:p>
          <a:p>
            <a:pPr lvl="0" algn="just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Обеспечение законности и правопорядка;</a:t>
            </a:r>
          </a:p>
          <a:p>
            <a:pPr lvl="0" algn="just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Педагогические навыки;</a:t>
            </a:r>
          </a:p>
          <a:p>
            <a:pPr lvl="0" algn="just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Экспертно-консультационная деятельность.</a:t>
            </a:r>
          </a:p>
          <a:p>
            <a:pPr lvl="0" algn="just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Научно-исследовательские навыки;</a:t>
            </a:r>
          </a:p>
          <a:p>
            <a:pPr algn="just">
              <a:buNone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6705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F0"/>
                </a:solidFill>
              </a:rPr>
              <a:t>Срок освоения программы магистратуры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dirty="0"/>
          </a:p>
        </p:txBody>
      </p:sp>
      <p:sp>
        <p:nvSpPr>
          <p:cNvPr id="27651" name="Содержимое 2"/>
          <p:cNvSpPr>
            <a:spLocks noGrp="1"/>
          </p:cNvSpPr>
          <p:nvPr>
            <p:ph sz="quarter" idx="1"/>
          </p:nvPr>
        </p:nvSpPr>
        <p:spPr>
          <a:xfrm>
            <a:off x="1214414" y="1124744"/>
            <a:ext cx="6715172" cy="2518570"/>
          </a:xfrm>
        </p:spPr>
        <p:txBody>
          <a:bodyPr>
            <a:normAutofit lnSpcReduction="10000"/>
          </a:bodyPr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Обучение осуществляется в очной и заочной </a:t>
            </a:r>
            <a:r>
              <a:rPr lang="ru-RU" sz="1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формах.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1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Срок </a:t>
            </a:r>
            <a:r>
              <a:rPr lang="ru-RU" sz="1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получения образования по программе </a:t>
            </a:r>
            <a:r>
              <a:rPr lang="ru-RU" sz="1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магистратуры «Уголовное право и криминалистика» </a:t>
            </a:r>
            <a:r>
              <a:rPr lang="ru-RU" sz="1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составляет 2 года </a:t>
            </a:r>
            <a:r>
              <a:rPr lang="ru-RU" sz="1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очной форме обучения </a:t>
            </a:r>
            <a:r>
              <a:rPr lang="ru-RU" sz="1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2 года 5 месяцев </a:t>
            </a:r>
            <a:r>
              <a:rPr lang="ru-RU" sz="1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заочной форме обучения. 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1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	Объем программы магистратуры в очной и заочной формах обучения, реализуемый за один учебный год, составляет 60 </a:t>
            </a:r>
            <a:r>
              <a:rPr lang="ru-RU" sz="16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з.е</a:t>
            </a:r>
            <a:r>
              <a:rPr lang="ru-RU" sz="1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. (2 года – 120 </a:t>
            </a:r>
            <a:r>
              <a:rPr lang="ru-RU" sz="16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з.е</a:t>
            </a:r>
            <a:r>
              <a:rPr lang="ru-RU" sz="1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1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ru-RU" sz="16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altLang="ru-RU" sz="1600" dirty="0" smtClean="0"/>
          </a:p>
        </p:txBody>
      </p:sp>
      <p:pic>
        <p:nvPicPr>
          <p:cNvPr id="4107" name="Picture 11" descr="C:\Users\user\Desktop\IMG_8846-27-05-19-16-3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0194" y="2996952"/>
            <a:ext cx="6303612" cy="357304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7467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002060"/>
                </a:solidFill>
              </a:rPr>
              <a:t>Требования к уровню подготовки, необходимому для освоения программы магистратуры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1428736"/>
            <a:ext cx="7901014" cy="510235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Программа магистратуры предназначена для выпускников программ бакалавриата и специалистов как юридического,  так и неюридического профиля.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Абитуриент должен иметь документ государственного образца (диплом) о высшем образовании.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Лица, имеющие диплом бакалавра или специалиста и желающие освоить данную программу, зачисляются в магистратуру по результатам вступительных испытаний программы. </a:t>
            </a:r>
            <a:r>
              <a:rPr lang="ru-RU" sz="2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16836" t="23362" r="35222" b="26781"/>
          <a:stretch>
            <a:fillRect/>
          </a:stretch>
        </p:blipFill>
        <p:spPr bwMode="auto">
          <a:xfrm>
            <a:off x="3214678" y="5286388"/>
            <a:ext cx="215488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499350" cy="457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ОСОБЕННОСТИ ПРОЦЕССА ОБУЧЕНИЯ</a:t>
            </a:r>
            <a:br>
              <a:rPr lang="ru-RU" sz="27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Изучение отдельных дисциплин магистерской программы основано на широком использовании активных и интерактивных форм проведения занятий:</a:t>
            </a:r>
            <a:endParaRPr lang="ru-RU" sz="2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95400"/>
          <a:ext cx="8258204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5604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       НАУЧНО-ИССЛЕДОВАТЕЛЬСКАЯ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РАБОТА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571480"/>
            <a:ext cx="8143932" cy="487375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b="1" dirty="0" smtClean="0">
                <a:solidFill>
                  <a:srgbClr val="005000"/>
                </a:solidFill>
                <a:latin typeface="Times New Roman" pitchFamily="18" charset="0"/>
                <a:cs typeface="Times New Roman" pitchFamily="18" charset="0"/>
              </a:rPr>
              <a:t>	Ежегодно в рамках Дней науки в стенах СОГУ проводится </a:t>
            </a:r>
            <a:r>
              <a:rPr lang="ru-RU" sz="1600" b="1" dirty="0" err="1" smtClean="0">
                <a:solidFill>
                  <a:srgbClr val="005000"/>
                </a:solidFill>
                <a:latin typeface="Times New Roman" pitchFamily="18" charset="0"/>
                <a:cs typeface="Times New Roman" pitchFamily="18" charset="0"/>
              </a:rPr>
              <a:t>внутривузовская</a:t>
            </a:r>
            <a:r>
              <a:rPr lang="ru-RU" sz="1600" b="1" dirty="0" smtClean="0">
                <a:solidFill>
                  <a:srgbClr val="005000"/>
                </a:solidFill>
                <a:latin typeface="Times New Roman" pitchFamily="18" charset="0"/>
                <a:cs typeface="Times New Roman" pitchFamily="18" charset="0"/>
              </a:rPr>
              <a:t> конференция,  на которой принимают участие магистранты.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005000"/>
                </a:solidFill>
                <a:latin typeface="Times New Roman" pitchFamily="18" charset="0"/>
                <a:cs typeface="Times New Roman" pitchFamily="18" charset="0"/>
              </a:rPr>
              <a:t>	Под научным руководством преподавателей кафедры магистранты участвуют в конкурсах на лучшую НИРС, как внутри СОГУ, так и за пределами.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005000"/>
                </a:solidFill>
                <a:latin typeface="Times New Roman" pitchFamily="18" charset="0"/>
                <a:cs typeface="Times New Roman" pitchFamily="18" charset="0"/>
              </a:rPr>
              <a:t>	Доброй традицией стала подготовка магистрантов ППС кафедры к выездным олимпиадам и конференциям различного уровня (на платформе вузов в г. Москве, г. Санкт-Петербурге, г.Ставрополе, г.Нальчике и др.). Участникам присваиваются призовые места, а руководителей награждают благодарственными письмами. 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005000"/>
                </a:solidFill>
                <a:latin typeface="Times New Roman" pitchFamily="18" charset="0"/>
                <a:cs typeface="Times New Roman" pitchFamily="18" charset="0"/>
              </a:rPr>
              <a:t>	При кафедре действует  научный кружок «Магистры уголовного права».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005000"/>
                </a:solidFill>
                <a:latin typeface="Times New Roman" pitchFamily="18" charset="0"/>
                <a:cs typeface="Times New Roman" pitchFamily="18" charset="0"/>
              </a:rPr>
              <a:t>	Научный кружок создан с целью углубления теоретических знаний и практического погружения в профессию. Важной задачей кружка является повышение интереса к научному и учебно-воспитательному процессу. Результаты работы научного кружка отражаются в содержаниях докладов конференций, а также научных публикациях.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005000"/>
                </a:solidFill>
                <a:latin typeface="Times New Roman" pitchFamily="18" charset="0"/>
                <a:cs typeface="Times New Roman" pitchFamily="18" charset="0"/>
              </a:rPr>
              <a:t>	Активность научной работы магистрантов характеризуют большим количество публикаций. </a:t>
            </a:r>
          </a:p>
          <a:p>
            <a:pPr marL="0" indent="0" algn="just">
              <a:buNone/>
            </a:pPr>
            <a:endParaRPr lang="ru-RU" sz="7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956" t="7294" r="56952" b="39985"/>
          <a:stretch>
            <a:fillRect/>
          </a:stretch>
        </p:blipFill>
        <p:spPr bwMode="auto">
          <a:xfrm>
            <a:off x="642910" y="5572140"/>
            <a:ext cx="1500198" cy="105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/>
          <p:nvPr/>
        </p:nvPicPr>
        <p:blipFill>
          <a:blip r:embed="rId3" cstate="print"/>
          <a:srcRect l="1042" t="6695" r="56788" b="42344"/>
          <a:stretch>
            <a:fillRect/>
          </a:stretch>
        </p:blipFill>
        <p:spPr bwMode="auto">
          <a:xfrm>
            <a:off x="3643306" y="5572140"/>
            <a:ext cx="147705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/>
          <p:nvPr/>
        </p:nvPicPr>
        <p:blipFill>
          <a:blip r:embed="rId4" cstate="print"/>
          <a:srcRect l="1203" t="6559" r="56708" b="39405"/>
          <a:stretch>
            <a:fillRect/>
          </a:stretch>
        </p:blipFill>
        <p:spPr bwMode="auto">
          <a:xfrm>
            <a:off x="6500826" y="5572140"/>
            <a:ext cx="1590675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800</TotalTime>
  <Words>439</Words>
  <Application>Microsoft Office PowerPoint</Application>
  <PresentationFormat>Экран (4:3)</PresentationFormat>
  <Paragraphs>78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Bahnschrift Light</vt:lpstr>
      <vt:lpstr>Calibri</vt:lpstr>
      <vt:lpstr>Century Gothic</vt:lpstr>
      <vt:lpstr>Century Schoolbook</vt:lpstr>
      <vt:lpstr>Comic Sans MS</vt:lpstr>
      <vt:lpstr>Times New Roman</vt:lpstr>
      <vt:lpstr>Wingdings</vt:lpstr>
      <vt:lpstr>Wingdings 2</vt:lpstr>
      <vt:lpstr>Эркер</vt:lpstr>
      <vt:lpstr>Северо-Осетинский государственный  университет имени К. Л. Хетагурова</vt:lpstr>
      <vt:lpstr>Научный руководитель магистерской программы:</vt:lpstr>
      <vt:lpstr>Цель программы магистратуры</vt:lpstr>
      <vt:lpstr>ЦЕЛЕВАЯ АУДИТОРИЯ МАГИСТЕРСКОЙ ПРОГРАММЫ</vt:lpstr>
      <vt:lpstr>Какие навыки получает выпускник программы</vt:lpstr>
      <vt:lpstr>Срок освоения программы магистратуры  </vt:lpstr>
      <vt:lpstr>Требования к уровню подготовки, необходимому для освоения программы магистратуры </vt:lpstr>
      <vt:lpstr>ОСОБЕННОСТИ ПРОЦЕССА ОБУЧЕНИЯ Изучение отдельных дисциплин магистерской программы основано на широком использовании активных и интерактивных форм проведения занятий:</vt:lpstr>
      <vt:lpstr>       НАУЧНО-ИССЛЕДОВАТЕЛЬСКАЯ РАБОТА</vt:lpstr>
      <vt:lpstr>Возможность продолжения образования  после окончания магистратуры </vt:lpstr>
      <vt:lpstr>  ПЕРСПЕКТИВЫ  трудоустройства выпускников </vt:lpstr>
      <vt:lpstr>Презентация PowerPoint</vt:lpstr>
      <vt:lpstr>Презентация PowerPoint</vt:lpstr>
      <vt:lpstr>КОНТАКТНАЯ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Северо-Осетинский государственный  университет имени К. Л. Хетагурова</dc:title>
  <dc:creator>User</dc:creator>
  <cp:lastModifiedBy>Приемная Комиссия</cp:lastModifiedBy>
  <cp:revision>110</cp:revision>
  <dcterms:created xsi:type="dcterms:W3CDTF">2019-05-01T18:17:54Z</dcterms:created>
  <dcterms:modified xsi:type="dcterms:W3CDTF">2019-06-26T10:27:47Z</dcterms:modified>
</cp:coreProperties>
</file>