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5" r:id="rId2"/>
    <p:sldId id="294" r:id="rId3"/>
    <p:sldId id="293" r:id="rId4"/>
    <p:sldId id="292" r:id="rId5"/>
    <p:sldId id="282" r:id="rId6"/>
    <p:sldId id="290" r:id="rId7"/>
    <p:sldId id="291" r:id="rId8"/>
    <p:sldId id="279" r:id="rId9"/>
    <p:sldId id="285" r:id="rId10"/>
    <p:sldId id="286" r:id="rId11"/>
    <p:sldId id="289" r:id="rId12"/>
    <p:sldId id="288" r:id="rId13"/>
    <p:sldId id="283" r:id="rId14"/>
    <p:sldId id="287" r:id="rId15"/>
    <p:sldId id="280" r:id="rId16"/>
    <p:sldId id="278" r:id="rId17"/>
    <p:sldId id="277" r:id="rId18"/>
    <p:sldId id="276" r:id="rId19"/>
    <p:sldId id="295" r:id="rId20"/>
    <p:sldId id="296" r:id="rId21"/>
    <p:sldId id="298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37" y="0"/>
            <a:ext cx="9160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316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Северо-Осетинский государственный университет имени К.Л. Хетагурова</a:t>
            </a:r>
            <a:endParaRPr lang="ru-RU" sz="26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g;base64,%20/9j/4AAQSkZJRgABAQEAYABgAAD/2wBDAAUDBAQEAwUEBAQFBQUGBwwIBwcHBw8LCwkMEQ8SEhEPERETFhwXExQaFRERGCEYGh0dHx8fExciJCIeJBweHx7/2wBDAQUFBQcGBw4ICA4eFBEUHh4eHh4eHh4eHh4eHh4eHh4eHh4eHh4eHh4eHh4eHh4eHh4eHh4eHh4eHh4eHh4eHh7/wAARCABvAH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OR+KvxC8P/Dnw4dY1yVmaQlLW1iwZbh8fdUenqeg/IV86RfFz48/Ea4ml8B+H/sWnBiqvBbqwHsZpflLf7oH0qp8d45fiB+1Vpfgy8mddOgkgtAoONqFfNlI9yDjPsPSvrvStPstK06307TbWK1tLdBHDDEu1UUdABQB8n3GtftUeFYH1TULa51C1jG+VWgt7gKo65WP5sfSvYv2dvi3L8TtE1KbUNLi0680xkWdopMxSBgTuGeV+6cgk/WvVpEWSNo5FDIwIYHoQa8S/aEsdF+G/wS8QSeENItNHl1V4rSZ7SMRkh2wScf7O4fjQBy3xM/aSvZdfbwz8LtH/ALXu95iF40TS+Yw6+VGvLD/aPHt3rn5Lr9rK6UagIb2JfveQsdop/wC+Dz+Fdz+xx4U0rQ/hjH4ult1k1LV5mBm2bmjiD7FQHsMjJ+vsK9q/tyy3lMS5BAI284PfGc9jWFXFUaT5ZySZcac5K8UfOPgX9o7xFoWvp4c+LWhvZPuCteLbmGSLP8UkZ4ZfdcfQ16N+0XrXxE0/wxpus/DWRZLdFluL+dBE6iAIGVhv6jqeKp/tU+GdK8V/CTU9YktvK1LQ0F1bzMo3heCyZHVWU5x6gVzHwE1271j9lLxFaXkjSNpdte2kTNyfL8oso/DcR9AK1hOM1zR2Jaadmef+CPiJ+0Z41tLi78L3P9ow20gjmZbe2XaxGQPmx2roft/7Wn/PnJ/37tP8a2v2CP8AkTfEn/YRj/8ARQr6RnmigiaWaRY0XqzHAFNtRV2JK58t/BD4mfFLUPjpb+CfGuojEazrd2pt4lKusRYfMg+h4NUr/wCKfxh8DfE/Srbx9L9n0K8v2xG8EOJLbzNu4MnI2gqeufzr6FtdJ8GReL5fEi6Da2+rt97UmgCyHcu3LH7y5HGWAzXnn7Z/hUa98Kf7bt499zok4uMjr5L4WT/2Vv8AgNZUcRSrX9nK9i5QlD4ke5AggEcg9K+dP2p/GnxU8E67b6l4bu1s/DTW8UTStFC+bktJlQGy33QvbFej/s5eKv8AhL/hDouoSyb7u3i+x3Xr5kXy5P1G1vxrxX9sDUbrxd8TvC/wz0ty0gdGlA7SzHauf91AW+jVsQdn+zF4j+LnijUH1fxmzS+G7mwZ7GcwxIHl8xQCAvzdN3UYor23w/pdromhWOj2SBLayt0t4lHZVUAfyooA+V/2qNI1fwP8ZNG+Kel25ltZJIXdsfKs8fBRj2DoOD9fSvob4a/Ejwp4+0mK80PUojcFR51lIwWeFscgr3+oyDW/4g03R9c0q40fWra2vLK4XZNBNgqw/offtXzr4v8A2V9EnvHuvCXiyTS1Zsi2ul85UHorghsfXP1qeePcdmfRHiPxDofh3T5L/XdWs9Oto13M88oXj2HUn2HNeO+JfEnh39oD4TeJtD8KPMNVsiJYba4TYzMjZjb02uFIHPBPNcbov7Kkctykvibx61xGpG6O1hwzD03uxx+VfQPgDwj4V8C6Guj+G7WC0gzukcvukmb+87Hlj/kUvaR7hZ9j56/ZU+Kmi6Jo7/Djxs6abLa3L/Y5btdqZLZaJ8/cYNnGeOcdufqBE02SBblFtHh/1iyAKV/3s/1rzD4ufA/wP8Qrx9UlmbSdYcAPeWjL+9x03oeGPvwfevK1/ZSuhKYf+Fjxi0z2szn/AL58zFTL2Und2GuZbG1+1d8WvD8PhG68B+Gbq3vr/UCEvHtSGjgj3Alcjgu2AMDoM57Vu/DXwjceB/2XNWstWAt9Rv8ATru8nicgFGeI7U+oULkeua1PhX8BPAfge9i1SaZtc1aI7o7i7KhIm9UjHAPucketaXx7+GEPxTsNKtR4lTSP7Plkk3CATeZvAGMb1xjHvVKcErJoVmedfsFSRr4R8RxtIodtRjwpPJ/dCvZtd/tWDXy0Ze4B2G33bNseTtwARwc9+vNeT/DD9nCPwb480nxMvjkX/wBglaT7MLAR+ZlGXGfMOPvZ6HpXrWt6zaHVUeESTJGI9zIOMiTJA9eB2rxM+nS+rx5qnK76Wf8AX/AOzBKXO7RvoVUm1hby8kS3QT7H86TbH+8EfGOnPWp9K0yXWNL1fTtU3Lpt1A1u8Dbdvzp8xGPu8MKi/tq3FxeN5M2yRLgI237xYjHHUZx3qa1GmeIdH1Pw7ftcQx6ghiYJIY3ZDEFbay9Dwe9eNl06DxdP983q9G+6fkt397OzEKfspe4j5csvghqdjoNxq2mfF/QLfRomdpJ4LqRUBXg52n73HTrVr9jDw1P4g+JeoeLtRllvI9Hh2RTysWLzyAqDk88IG+m4V0V5+yZYG/P2Px88dgXz5ctmrSKPTcHAJ98V758MvB3hz4feFotA0Jh5SsZJZpXBknkPV2Pr0HoAAK+09pHuePZ9jq6KakkbnCSIx9jmiqTT2EcJr/2S3u9f1C40+3vJIZoFQTDIAZRmuc/4SCx/6FrSv++W/wAa3/Fv/Ht4l/6+Lb+Qrk9Ju4reKRDM1tKzKRKIg/yjOVwfwr8bzrE1KONVOElFPnb92L19pPv6Jas+twdOMqPM03t1f8q7F3/hILH/AKFvSv8Avk/40f8ACQWP/Qt6V/3yf8ani1azEVkpu3URFDIoh+/hsnjOBx6elPGs2G+RvOIkMRTeI25O8EfxZ4Ge/euRVptf7xH/AMBga8i/59v72Vf+Egsf+hb0r/vk/wCNH/CQWP8A0LWlf98t/jS3OsWq2scOZLwneJN4CIcuSDtx1x78VX1C+tJodrM91mTcgKCIxLg/KCM+3txWFTGVIp8teL0X2Ifds/wv52LjSi94P73/AF99if8A4SCx/wCha0r/AL5b/Gj/AISCx/6FvSv++T/jUceo2S26q4MkQjRfshjGAwIy273wffnFWLXVbaO5keS+eRWiZUzBt2ZZSBlTnoD0qoYqpJq9eP8A4DD+v17pCdKK+w/vYWvii3tbhLi38P6ZFKhyrqGBH60xvEVmzFm8N6USTknaf8aik1iRba8jS+eRmdfKJiA3Dndn061dj1rT/MjO90AlikkJiBLEKQw47dP1NXDG1J2g8QkvOELdV6dPusJ0YrX2b+9/11K//CQ2P/Qt6V/3yf8AGpbTxVDaXC3FtoGmRSrna6ggjIx61D/adkbaGOFzaSLGVDrGX2fOSRycnII59sUkup2bacIBKwn2N+9EIB++TtxnABGOR0xUxxtaD5o143SvpGG+mi63+X62HRg9HB/exw8QWTsAPDWlszHgBWyT+dLJrtpG7JJ4Y0xWU4KlGBH61O2sWMk6rGZgrTsxCwje25CCfzIAHtWT4gukuriEqpQxxBGjKbdhBPHvxjmpxGLqUqTnCtGTv/JD/IdOlGUknBr5s7/wxFap4ht5rW1itRcaUsrpGMDcXopfC/8AyF9O/wCwJH/6HRX61w+l9VdlbX9EfL47+J8jL8W/8e3iX/r4tv5CuT067W10672yRLOzx+WGjDEgZ3YyDjqK6zxb/wAe3iX/AK+Lb+QrldCihu/tNhIkQlmj3QSvwUdecZ7AjIP4V+Y55z/2lFU3aTU0vVzqL7+3mfR4K31d822n5RLK3lq9uGeS3WMxN51uIcM8hz8wOMDnBHIxiklvYEaJ4ZrVrYOhW2MHzKOjAnH15yc1pw21nHqR0uaxs2e1sHNxKIi/73bnPB5xwPzpNOtNOW30lUgtr1Zr14pJXgZSwwMDk/7R/IelQsNiJe7zRutHvdNOKta97Xetly3TKdSmtbP+rv8AT1Ky3GnxCaOzvLdIoYxHC80QLOzNuZvuk4AyPyqRbnSIJryGS4jaO7uH5jjBVIyp2npxy3QelSTWtra6ZKv9m28l2k0LSlkJCGRifLHPAChR+Jqzqtlp7NqUEFnaiS23PEqWroRtYZBcnDDGR710KjXUeZcl0tve/ve7a/ZONvT1M3ODdtdfTy1/UyZtSsU0+1tX/wBKAhVZFVFVQQ3Jzjdux71FcX3l3EbRXdnJGXIUC1H7tDjrlf05rT8QLa28lxBaaTaSELyEtHVouAd27ODT9atrGBrlLi10m2t/J3R+USLgOVBXjPr69qwr4bEe+vaR9yyuuZbX6/Lrt5FwqU9Pdet+3kVbXVbcXV+XmtQpcC3PlbAV3E9kPY46Ulze6e1lJHa3FtEWeUjdDyFJ4GNv5HIxTNRjSyvH0+DQ4rmER5WUqxkkG3PmBgenf0rVtLCw+3Wk02mWzLcwRJFEEO1mMe93IzzjgfjWlKOKqt0eaN0+V3UtLvv66K3kTJ0o2nZ9+nRFD7fpP2t2TyEH2mBixTIdADuwu3jtx3qO1vtL2IuYYlK3CurAkndjad23jv8ASm6XdW81jeN/YlgzWtuHDNExJbcAc8+hPFWbB7CfSJb5tMsYSboooNq8oxsBwMEY5/nUUqlSryuM4apv4WtOa77dVbz63KlGMb3T7brsQW11pNuscMd0qxHzQ58vcy7kXGCVyeQ2KzPEF1Dd3MMsHlgeSoZUXG088H1PvWvpk0E+qGzl8PWUZ2SSMrRsWGIyygc8DIH51gajdR3UqSR2cFrhArJCCFJ55wf88V5+Pqv6rbmjZu1kpL4Uu+1r/mb0I/vL2e3ddbnpHhf/AJC+nf8AYEj/APQ6KPC//IX07/sCR/8AodFfr/D/APuvz/RHymO/imX4t/49vEv/AF8W38hXJaLCWkaePUBZyRkBWBwxznpyK7rWLR5b7WLW607Upbe7kidJLVFP3VHqfWsf/hGtN/6BviT/AL9x1+fZvllevjVVhG6jzLW6155tbLzTPdwuIhCjyt727PojFSL7PqTBdYIWWMl7hGxuPoecmkEbxQIqawyxxEyJGr52n1HOM8n3rb/4RrTf+gb4k/79x0f8I1pv/QN8Sf8AfuOvOWT4tXtBf+BS6nR9bpd/wRiXPnw28stvrLyM0wLpvIZm67jzzzjmrUgkuRtPiGXYGX5ZZScncRkYOMDGa0f+Ea03/oG+JP8Av3HR/wAI1pv/AEDfEn/fuOrjleNTfuaPpzS8/wDMl4ml3/BFGZr6QGN/E2+NiVbMpxjPcVUlsVu3aa41mOSQADdI2SfxzWz/AMI1pv8A0DfEn/fuOj/hGtN/6BviT/v3HTqZXi6vx07+spsUcTSjtL8EZaQyeW9iviELArBShchMEZyOcEVFYeZIqO+sSQTRExxEycKnA45yB7f/AF62f+Ea03/oG+JP+/cdH/CNab/0DfEn/fuOl/ZWMunyLT+9P5fcP6zStv8AgjFitwizrDrQXereYMlRJgnjrzn39asael3EhgsdZnjiWUptQ4G7GcjnGODz7Vpf8I1pv/QN8Sf9+46P+Eb03/oG+JP+/cdFPKcXBpqFrdpTQSxNJrf8EZMUMrXb3X9vBJypzLvOWx2znPb/APXWXqNstrMES4juAV3bkPH0rqv+Ea03/oG+JP8Av3HR/wAI1pv/AEDfEn/fuOsa2SYqrDl5Enve8n67rqXDGU4u9/wRv+F/+Qvp3/YEj/8AQ6Kl8OxS/wBuxMthe29tBpwt1a5UAsQ2e3tRX6vkMXHDNPv+iPmca71DqKKKK9o4wooooAKKKKACiiigAooooAKKKKACiiigAooooA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g;base64,%20/9j/4AAQSkZJRgABAQEAYABgAAD/2wBDAAUDBAQEAwUEBAQFBQUGBwwIBwcHBw8LCwkMEQ8SEhEPERETFhwXExQaFRERGCEYGh0dHx8fExciJCIeJBweHx7/2wBDAQUFBQcGBw4ICA4eFBEUHh4eHh4eHh4eHh4eHh4eHh4eHh4eHh4eHh4eHh4eHh4eHh4eHh4eHh4eHh4eHh4eHh7/wAARCABvAH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OR+KvxC8P/Dnw4dY1yVmaQlLW1iwZbh8fdUenqeg/IV86RfFz48/Ea4ml8B+H/sWnBiqvBbqwHsZpflLf7oH0qp8d45fiB+1Vpfgy8mddOgkgtAoONqFfNlI9yDjPsPSvrvStPstK06307TbWK1tLdBHDDEu1UUdABQB8n3GtftUeFYH1TULa51C1jG+VWgt7gKo65WP5sfSvYv2dvi3L8TtE1KbUNLi0680xkWdopMxSBgTuGeV+6cgk/WvVpEWSNo5FDIwIYHoQa8S/aEsdF+G/wS8QSeENItNHl1V4rSZ7SMRkh2wScf7O4fjQBy3xM/aSvZdfbwz8LtH/ALXu95iF40TS+Yw6+VGvLD/aPHt3rn5Lr9rK6UagIb2JfveQsdop/wC+Dz+Fdz+xx4U0rQ/hjH4ult1k1LV5mBm2bmjiD7FQHsMjJ+vsK9q/tyy3lMS5BAI284PfGc9jWFXFUaT5ZySZcac5K8UfOPgX9o7xFoWvp4c+LWhvZPuCteLbmGSLP8UkZ4ZfdcfQ16N+0XrXxE0/wxpus/DWRZLdFluL+dBE6iAIGVhv6jqeKp/tU+GdK8V/CTU9YktvK1LQ0F1bzMo3heCyZHVWU5x6gVzHwE1271j9lLxFaXkjSNpdte2kTNyfL8oso/DcR9AK1hOM1zR2Jaadmef+CPiJ+0Z41tLi78L3P9ow20gjmZbe2XaxGQPmx2roft/7Wn/PnJ/37tP8a2v2CP8AkTfEn/YRj/8ARQr6RnmigiaWaRY0XqzHAFNtRV2JK58t/BD4mfFLUPjpb+CfGuojEazrd2pt4lKusRYfMg+h4NUr/wCKfxh8DfE/Srbx9L9n0K8v2xG8EOJLbzNu4MnI2gqeufzr6FtdJ8GReL5fEi6Da2+rt97UmgCyHcu3LH7y5HGWAzXnn7Z/hUa98Kf7bt499zok4uMjr5L4WT/2Vv8AgNZUcRSrX9nK9i5QlD4ke5AggEcg9K+dP2p/GnxU8E67b6l4bu1s/DTW8UTStFC+bktJlQGy33QvbFej/s5eKv8AhL/hDouoSyb7u3i+x3Xr5kXy5P1G1vxrxX9sDUbrxd8TvC/wz0ty0gdGlA7SzHauf91AW+jVsQdn+zF4j+LnijUH1fxmzS+G7mwZ7GcwxIHl8xQCAvzdN3UYor23w/pdromhWOj2SBLayt0t4lHZVUAfyooA+V/2qNI1fwP8ZNG+Kel25ltZJIXdsfKs8fBRj2DoOD9fSvob4a/Ejwp4+0mK80PUojcFR51lIwWeFscgr3+oyDW/4g03R9c0q40fWra2vLK4XZNBNgqw/offtXzr4v8A2V9EnvHuvCXiyTS1Zsi2ul85UHorghsfXP1qeePcdmfRHiPxDofh3T5L/XdWs9Oto13M88oXj2HUn2HNeO+JfEnh39oD4TeJtD8KPMNVsiJYba4TYzMjZjb02uFIHPBPNcbov7Kkctykvibx61xGpG6O1hwzD03uxx+VfQPgDwj4V8C6Guj+G7WC0gzukcvukmb+87Hlj/kUvaR7hZ9j56/ZU+Kmi6Jo7/Djxs6abLa3L/Y5btdqZLZaJ8/cYNnGeOcdufqBE02SBblFtHh/1iyAKV/3s/1rzD4ufA/wP8Qrx9UlmbSdYcAPeWjL+9x03oeGPvwfevK1/ZSuhKYf+Fjxi0z2szn/AL58zFTL2Und2GuZbG1+1d8WvD8PhG68B+Gbq3vr/UCEvHtSGjgj3Alcjgu2AMDoM57Vu/DXwjceB/2XNWstWAt9Rv8ATru8nicgFGeI7U+oULkeua1PhX8BPAfge9i1SaZtc1aI7o7i7KhIm9UjHAPucketaXx7+GEPxTsNKtR4lTSP7Plkk3CATeZvAGMb1xjHvVKcErJoVmedfsFSRr4R8RxtIodtRjwpPJ/dCvZtd/tWDXy0Ze4B2G33bNseTtwARwc9+vNeT/DD9nCPwb480nxMvjkX/wBglaT7MLAR+ZlGXGfMOPvZ6HpXrWt6zaHVUeESTJGI9zIOMiTJA9eB2rxM+nS+rx5qnK76Wf8AX/AOzBKXO7RvoVUm1hby8kS3QT7H86TbH+8EfGOnPWp9K0yXWNL1fTtU3Lpt1A1u8Dbdvzp8xGPu8MKi/tq3FxeN5M2yRLgI237xYjHHUZx3qa1GmeIdH1Pw7ftcQx6ghiYJIY3ZDEFbay9Dwe9eNl06DxdP983q9G+6fkt397OzEKfspe4j5csvghqdjoNxq2mfF/QLfRomdpJ4LqRUBXg52n73HTrVr9jDw1P4g+JeoeLtRllvI9Hh2RTysWLzyAqDk88IG+m4V0V5+yZYG/P2Px88dgXz5ctmrSKPTcHAJ98V758MvB3hz4feFotA0Jh5SsZJZpXBknkPV2Pr0HoAAK+09pHuePZ9jq6KakkbnCSIx9jmiqTT2EcJr/2S3u9f1C40+3vJIZoFQTDIAZRmuc/4SCx/6FrSv++W/wAa3/Fv/Ht4l/6+Lb+Qrk9Ju4reKRDM1tKzKRKIg/yjOVwfwr8bzrE1KONVOElFPnb92L19pPv6Jas+twdOMqPM03t1f8q7F3/hILH/AKFvSv8Avk/40f8ACQWP/Qt6V/3yf8ani1azEVkpu3URFDIoh+/hsnjOBx6elPGs2G+RvOIkMRTeI25O8EfxZ4Ge/euRVptf7xH/AMBga8i/59v72Vf+Egsf+hb0r/vk/wCNH/CQWP8A0LWlf98t/jS3OsWq2scOZLwneJN4CIcuSDtx1x78VX1C+tJodrM91mTcgKCIxLg/KCM+3txWFTGVIp8teL0X2Ifds/wv52LjSi94P73/AF99if8A4SCx/wCha0r/AL5b/Gj/AISCx/6FvSv++T/jUceo2S26q4MkQjRfshjGAwIy273wffnFWLXVbaO5keS+eRWiZUzBt2ZZSBlTnoD0qoYqpJq9eP8A4DD+v17pCdKK+w/vYWvii3tbhLi38P6ZFKhyrqGBH60xvEVmzFm8N6USTknaf8aik1iRba8jS+eRmdfKJiA3Dndn061dj1rT/MjO90AlikkJiBLEKQw47dP1NXDG1J2g8QkvOELdV6dPusJ0YrX2b+9/11K//CQ2P/Qt6V/3yf8AGpbTxVDaXC3FtoGmRSrna6ggjIx61D/adkbaGOFzaSLGVDrGX2fOSRycnII59sUkup2bacIBKwn2N+9EIB++TtxnABGOR0xUxxtaD5o143SvpGG+mi63+X62HRg9HB/exw8QWTsAPDWlszHgBWyT+dLJrtpG7JJ4Y0xWU4KlGBH61O2sWMk6rGZgrTsxCwje25CCfzIAHtWT4gukuriEqpQxxBGjKbdhBPHvxjmpxGLqUqTnCtGTv/JD/IdOlGUknBr5s7/wxFap4ht5rW1itRcaUsrpGMDcXopfC/8AyF9O/wCwJH/6HRX61w+l9VdlbX9EfL47+J8jL8W/8e3iX/r4tv5CuT067W10672yRLOzx+WGjDEgZ3YyDjqK6zxb/wAe3iX/AK+Lb+QrldCihu/tNhIkQlmj3QSvwUdecZ7AjIP4V+Y55z/2lFU3aTU0vVzqL7+3mfR4K31d822n5RLK3lq9uGeS3WMxN51uIcM8hz8wOMDnBHIxiklvYEaJ4ZrVrYOhW2MHzKOjAnH15yc1pw21nHqR0uaxs2e1sHNxKIi/73bnPB5xwPzpNOtNOW30lUgtr1Zr14pJXgZSwwMDk/7R/IelQsNiJe7zRutHvdNOKta97Xetly3TKdSmtbP+rv8AT1Ky3GnxCaOzvLdIoYxHC80QLOzNuZvuk4AyPyqRbnSIJryGS4jaO7uH5jjBVIyp2npxy3QelSTWtra6ZKv9m28l2k0LSlkJCGRifLHPAChR+Jqzqtlp7NqUEFnaiS23PEqWroRtYZBcnDDGR710KjXUeZcl0tve/ve7a/ZONvT1M3ODdtdfTy1/UyZtSsU0+1tX/wBKAhVZFVFVQQ3Jzjdux71FcX3l3EbRXdnJGXIUC1H7tDjrlf05rT8QLa28lxBaaTaSELyEtHVouAd27ODT9atrGBrlLi10m2t/J3R+USLgOVBXjPr69qwr4bEe+vaR9yyuuZbX6/Lrt5FwqU9Pdet+3kVbXVbcXV+XmtQpcC3PlbAV3E9kPY46Ulze6e1lJHa3FtEWeUjdDyFJ4GNv5HIxTNRjSyvH0+DQ4rmER5WUqxkkG3PmBgenf0rVtLCw+3Wk02mWzLcwRJFEEO1mMe93IzzjgfjWlKOKqt0eaN0+V3UtLvv66K3kTJ0o2nZ9+nRFD7fpP2t2TyEH2mBixTIdADuwu3jtx3qO1vtL2IuYYlK3CurAkndjad23jv8ASm6XdW81jeN/YlgzWtuHDNExJbcAc8+hPFWbB7CfSJb5tMsYSboooNq8oxsBwMEY5/nUUqlSryuM4apv4WtOa77dVbz63KlGMb3T7brsQW11pNuscMd0qxHzQ58vcy7kXGCVyeQ2KzPEF1Dd3MMsHlgeSoZUXG088H1PvWvpk0E+qGzl8PWUZ2SSMrRsWGIyygc8DIH51gajdR3UqSR2cFrhArJCCFJ55wf88V5+Pqv6rbmjZu1kpL4Uu+1r/mb0I/vL2e3ddbnpHhf/AJC+nf8AYEj/APQ6KPC//IX07/sCR/8AodFfr/D/APuvz/RHymO/imX4t/49vEv/AF8W38hXJaLCWkaePUBZyRkBWBwxznpyK7rWLR5b7WLW607Upbe7kidJLVFP3VHqfWsf/hGtN/6BviT/AL9x1+fZvllevjVVhG6jzLW6155tbLzTPdwuIhCjyt727PojFSL7PqTBdYIWWMl7hGxuPoecmkEbxQIqawyxxEyJGr52n1HOM8n3rb/4RrTf+gb4k/79x0f8I1pv/QN8Sf8AfuOvOWT4tXtBf+BS6nR9bpd/wRiXPnw28stvrLyM0wLpvIZm67jzzzjmrUgkuRtPiGXYGX5ZZScncRkYOMDGa0f+Ea03/oG+JP8Av3HR/wAI1pv/AEDfEn/fuOrjleNTfuaPpzS8/wDMl4ml3/BFGZr6QGN/E2+NiVbMpxjPcVUlsVu3aa41mOSQADdI2SfxzWz/AMI1pv8A0DfEn/fuOj/hGtN/6BviT/v3HTqZXi6vx07+spsUcTSjtL8EZaQyeW9iviELArBShchMEZyOcEVFYeZIqO+sSQTRExxEycKnA45yB7f/AF62f+Ea03/oG+JP+/cdH/CNab/0DfEn/fuOl/ZWMunyLT+9P5fcP6zStv8AgjFitwizrDrQXereYMlRJgnjrzn39asael3EhgsdZnjiWUptQ4G7GcjnGODz7Vpf8I1pv/QN8Sf9+46P+Eb03/oG+JP+/cdFPKcXBpqFrdpTQSxNJrf8EZMUMrXb3X9vBJypzLvOWx2znPb/APXWXqNstrMES4juAV3bkPH0rqv+Ea03/oG+JP8Av3HR/wAI1pv/AEDfEn/fuOsa2SYqrDl5Enve8n67rqXDGU4u9/wRv+F/+Qvp3/YEj/8AQ6Kl8OxS/wBuxMthe29tBpwt1a5UAsQ2e3tRX6vkMXHDNPv+iPmca71DqKKKK9o4wooooAKKKKACiiigAooooAKKKKACiiigAooooA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3861048"/>
            <a:ext cx="698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Bookman Old Style" pitchFamily="18" charset="0"/>
              </a:rPr>
              <a:t>Факультет</a:t>
            </a:r>
            <a:r>
              <a:rPr lang="ru-RU" sz="2600" b="1" dirty="0" smtClean="0">
                <a:latin typeface="Bookman Old Style" pitchFamily="18" charset="0"/>
              </a:rPr>
              <a:t> русской филологии</a:t>
            </a:r>
          </a:p>
          <a:p>
            <a:pPr algn="ctr"/>
            <a:r>
              <a:rPr lang="ru-RU" sz="2600" dirty="0" smtClean="0">
                <a:latin typeface="Bookman Old Style" pitchFamily="18" charset="0"/>
              </a:rPr>
              <a:t>Кафедра</a:t>
            </a:r>
            <a:r>
              <a:rPr lang="ru-RU" sz="2600" b="1" dirty="0" smtClean="0">
                <a:latin typeface="Bookman Old Style" pitchFamily="18" charset="0"/>
              </a:rPr>
              <a:t> русского языка</a:t>
            </a:r>
          </a:p>
          <a:p>
            <a:endParaRPr lang="ru-RU" sz="2600" dirty="0" smtClean="0">
              <a:latin typeface="Bookman Old Style" pitchFamily="18" charset="0"/>
            </a:endParaRPr>
          </a:p>
          <a:p>
            <a:pPr algn="ctr"/>
            <a:r>
              <a:rPr lang="ru-RU" sz="2600" b="1" dirty="0" smtClean="0">
                <a:latin typeface="Bookman Old Style" pitchFamily="18" charset="0"/>
              </a:rPr>
              <a:t>Магистерская программа</a:t>
            </a:r>
          </a:p>
          <a:p>
            <a:pPr algn="ctr"/>
            <a:r>
              <a:rPr lang="ru-RU" sz="2600" b="1" dirty="0" smtClean="0">
                <a:latin typeface="Bookman Old Style" pitchFamily="18" charset="0"/>
              </a:rPr>
              <a:t>«Русский язык»</a:t>
            </a:r>
            <a:endParaRPr lang="ru-RU" sz="2600" b="1" dirty="0">
              <a:latin typeface="Bookman Old Style" pitchFamily="18" charset="0"/>
            </a:endParaRPr>
          </a:p>
        </p:txBody>
      </p:sp>
      <p:pic>
        <p:nvPicPr>
          <p:cNvPr id="10" name="Рисунок 9" descr="Вход 2 на п 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196752"/>
            <a:ext cx="3600400" cy="203602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37" y="0"/>
            <a:ext cx="91605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106144"/>
            <a:ext cx="2627784" cy="1751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60648"/>
            <a:ext cx="7992888" cy="582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600" b="1" dirty="0" smtClean="0">
                <a:latin typeface="Bookman Old Style" pitchFamily="18" charset="0"/>
              </a:rPr>
              <a:t>Компетенции выпускника, формируемые в результате освоения программы</a:t>
            </a:r>
          </a:p>
          <a:p>
            <a:pPr indent="457200"/>
            <a:r>
              <a:rPr lang="ru-RU" sz="2400" dirty="0" smtClean="0">
                <a:latin typeface="Bookman Old Style" pitchFamily="18" charset="0"/>
              </a:rPr>
              <a:t>В результате освоения программы магистратуры у выпускника формируются общекультурные, общепрофессиональные и профессиональные компетенции.</a:t>
            </a:r>
          </a:p>
          <a:p>
            <a:pPr indent="457200"/>
            <a:r>
              <a:rPr lang="ru-RU" sz="2400" dirty="0" smtClean="0">
                <a:latin typeface="Bookman Old Style" pitchFamily="18" charset="0"/>
              </a:rPr>
              <a:t>В частности профессиональные компетенции формируются в процессе проведения лекционных и практических занятий, организации самостоятельной работы, прохождения практик, проведения научно-исследовательской работы, участия в научном семинаре, научных дискуссиях, подготовке учебно-методических материалов, взаимодействия с работодателями. 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53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6480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Bookman Old Style" pitchFamily="18" charset="0"/>
              </a:rPr>
              <a:t>Научно-исследовательская работа</a:t>
            </a:r>
            <a:endParaRPr lang="ru-RU" sz="26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08720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Bookman Old Style" pitchFamily="18" charset="0"/>
              </a:rPr>
              <a:t>НИР магистров выполняется на протяжении всего периода обучения в магистратуре. На первом году обучения она осуществляется одновременно с учебным процессом, на втором году обучения – в процессе написания магистерской диссертации. В течение всего периода обучения работает магистерский семинар «НИР в семестре», своего рода – площадка научных дебатов будущих ученых-филологов.</a:t>
            </a:r>
          </a:p>
          <a:p>
            <a:pPr indent="457200"/>
            <a:r>
              <a:rPr lang="ru-RU" dirty="0" smtClean="0">
                <a:latin typeface="Bookman Old Style" pitchFamily="18" charset="0"/>
              </a:rPr>
              <a:t>Научно-исследовательская работа магистрантов носит и внеучебный характер. Ежегодно в рамках Дней науки в стенах СОГУ проводится внутривузовская конференция, на которой принимают участие магистранты.</a:t>
            </a:r>
          </a:p>
          <a:p>
            <a:pPr indent="457200"/>
            <a:r>
              <a:rPr lang="ru-RU" dirty="0" smtClean="0">
                <a:latin typeface="Bookman Old Style" pitchFamily="18" charset="0"/>
              </a:rPr>
              <a:t>Под научным руководством преподавателей кафедры магистранты апробируют результаты научно-исследовательской работы, принимая участие в различных конкурсах студенческих научных работ, подготавливая к публикации статьи в различных отечественных и зарубежных изданиях.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2591569" cy="25955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60647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Традиционным стало и участие магистрантов кафедры в работе конференций различного уровня, проходящих в разных регионах России (Сочи, Москва, Владикавказ), за рубежом (Австрия). </a:t>
            </a:r>
          </a:p>
          <a:p>
            <a:pPr indent="457200"/>
            <a:r>
              <a:rPr lang="ru-RU" dirty="0" smtClean="0">
                <a:latin typeface="Bookman Old Style" pitchFamily="18" charset="0"/>
              </a:rPr>
              <a:t>При кафедре действует СНК «Лингва», созданный с целью углубления научно-теоретической подготовки магистрантов и практического погружения в профессию. Важной задачей кружка является повышение интереса к научному и учебно-методическому процессу. Деятельность СНК отражается в содержании научных выступлений магистрантов, а также их научных публикаций.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99969"/>
            <a:ext cx="3257600" cy="3257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37" y="0"/>
            <a:ext cx="91605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60648"/>
            <a:ext cx="80648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Возможность продолжения образования после окончания магистратуры</a:t>
            </a:r>
          </a:p>
          <a:p>
            <a:pPr algn="ctr"/>
            <a:endParaRPr lang="ru-RU" sz="2400" b="1" dirty="0" smtClean="0">
              <a:latin typeface="Bookman Old Style" pitchFamily="18" charset="0"/>
            </a:endParaRPr>
          </a:p>
          <a:p>
            <a:pPr algn="ctr"/>
            <a:endParaRPr lang="ru-RU" sz="2400" b="1" dirty="0" smtClean="0">
              <a:latin typeface="Bookman Old Style" pitchFamily="18" charset="0"/>
            </a:endParaRPr>
          </a:p>
          <a:p>
            <a:pPr algn="ctr"/>
            <a:r>
              <a:rPr lang="ru-RU" sz="2600" dirty="0" smtClean="0">
                <a:latin typeface="Bookman Old Style" pitchFamily="18" charset="0"/>
              </a:rPr>
              <a:t>Очная и заочная аспирантура по программе подготовки научно-педагогических кадров «Языкознание и литературоведение», профиль 10.02.01 – </a:t>
            </a:r>
            <a:r>
              <a:rPr lang="ru-RU" sz="2600" b="1" dirty="0" smtClean="0">
                <a:latin typeface="Bookman Old Style" pitchFamily="18" charset="0"/>
              </a:rPr>
              <a:t>«Русский язык»</a:t>
            </a:r>
          </a:p>
          <a:p>
            <a:pPr algn="ctr"/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7" name="Рисунок 6" descr="IMG_6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717032"/>
            <a:ext cx="3779912" cy="251994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Учебно-методическое обеспечение магистерской программы «Русский язык»:</a:t>
            </a:r>
          </a:p>
          <a:p>
            <a:pPr algn="ctr"/>
            <a:endParaRPr lang="ru-RU" sz="2400" b="1" dirty="0" smtClean="0">
              <a:latin typeface="Bookman Old Style" pitchFamily="18" charset="0"/>
            </a:endParaRPr>
          </a:p>
          <a:p>
            <a:pPr algn="ctr"/>
            <a:endParaRPr lang="ru-RU" sz="2400" b="1" dirty="0" smtClean="0"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358443" cy="3148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84413"/>
            <a:ext cx="1656184" cy="2276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67" y="1247304"/>
            <a:ext cx="1634930" cy="2288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12053"/>
            <a:ext cx="1720364" cy="2490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73731"/>
            <a:ext cx="1727952" cy="2492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53" y="3769653"/>
            <a:ext cx="1582809" cy="2316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61" y="3840547"/>
            <a:ext cx="1528888" cy="2189555"/>
          </a:xfrm>
          <a:prstGeom prst="rect">
            <a:avLst/>
          </a:prstGeom>
        </p:spPr>
      </p:pic>
      <p:pic>
        <p:nvPicPr>
          <p:cNvPr id="14" name="Рисунок 13" descr="IMG_549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6672233" y="4137079"/>
            <a:ext cx="2208246" cy="16561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5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7768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Места практики и трудоустройство студентов</a:t>
            </a:r>
            <a:endParaRPr lang="ru-RU" sz="2400" b="1" dirty="0" smtClean="0"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 </a:t>
            </a:r>
          </a:p>
          <a:p>
            <a:pPr indent="457200"/>
            <a:r>
              <a:rPr lang="ru-RU" sz="2000" dirty="0" smtClean="0">
                <a:latin typeface="Bookman Old Style" pitchFamily="18" charset="0"/>
              </a:rPr>
              <a:t>Во время обучения студенты проходят педагогическую, научно-исследовательскую и преддипломную практику. В процессе прохождения практик они вырабатывают навыки и умения педагогической и научно-исследовательской деятельности. Собирают языковой материал для ВКР (магистерской диссертации) стратифицируют его с точки зрения различных научных позиций, апробируют исходные теоретические установки, знакомятся с организацией научной деятельности факультета, а также других научных учреждений.</a:t>
            </a:r>
          </a:p>
          <a:p>
            <a:pPr indent="457200"/>
            <a:r>
              <a:rPr lang="ru-RU" sz="2000" dirty="0" smtClean="0">
                <a:latin typeface="Bookman Old Style" pitchFamily="18" charset="0"/>
              </a:rPr>
              <a:t>Выпускники магистерской программы могут трудоустраиваться в образовательные учреждения, научно-исследовательские, а также в СМИ, рекламные компании, пресс-центры, властные и силовые структуры.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6" name="Рисунок 5" descr="Словарь 2 на п 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59167">
            <a:off x="807081" y="5562155"/>
            <a:ext cx="1315835" cy="1347362"/>
          </a:xfrm>
          <a:prstGeom prst="rect">
            <a:avLst/>
          </a:prstGeom>
        </p:spPr>
      </p:pic>
      <p:pic>
        <p:nvPicPr>
          <p:cNvPr id="7" name="Рисунок 6" descr="Словарь 1 на п ф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15592">
            <a:off x="7062773" y="5487725"/>
            <a:ext cx="1406284" cy="14062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Образовательный процесс обеспечивают высококвалифицированные кадры:</a:t>
            </a:r>
          </a:p>
          <a:p>
            <a:pPr algn="ctr"/>
            <a:endParaRPr lang="ru-RU" sz="2400" b="1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100% преподавателей имеют ученые степени кандидатов и докторов наук.</a:t>
            </a:r>
          </a:p>
          <a:p>
            <a:r>
              <a:rPr lang="ru-RU" sz="2000" dirty="0" smtClean="0">
                <a:latin typeface="Bookman Old Style" pitchFamily="18" charset="0"/>
              </a:rPr>
              <a:t>Все преподаватели имеют звание доцента или профессора.</a:t>
            </a:r>
          </a:p>
          <a:p>
            <a:r>
              <a:rPr lang="ru-RU" sz="2000" dirty="0" smtClean="0">
                <a:latin typeface="Bookman Old Style" pitchFamily="18" charset="0"/>
              </a:rPr>
              <a:t>Магистрантов обучают ученые ведущих вузов России, а именно преподаватели </a:t>
            </a:r>
            <a:r>
              <a:rPr lang="ru-RU" sz="2000" dirty="0" err="1" smtClean="0">
                <a:latin typeface="Bookman Old Style" pitchFamily="18" charset="0"/>
              </a:rPr>
              <a:t>Северо-Кавказского</a:t>
            </a:r>
            <a:r>
              <a:rPr lang="ru-RU" sz="2000" dirty="0" smtClean="0">
                <a:latin typeface="Bookman Old Style" pitchFamily="18" charset="0"/>
              </a:rPr>
              <a:t> федерального университета в рамках действия сетевой программы подготовки магистерских кадров.</a:t>
            </a:r>
          </a:p>
          <a:p>
            <a:pPr algn="ctr"/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Книги 2 на п 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664426"/>
            <a:ext cx="4788024" cy="31935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7848872" cy="6545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latin typeface="Bookman Old Style" pitchFamily="18" charset="0"/>
              </a:rPr>
              <a:t>Преимущества программы:</a:t>
            </a:r>
          </a:p>
          <a:p>
            <a:pPr>
              <a:spcAft>
                <a:spcPts val="500"/>
              </a:spcAft>
            </a:pPr>
            <a:r>
              <a:rPr lang="ru-RU" dirty="0" smtClean="0">
                <a:latin typeface="Bookman Old Style" pitchFamily="18" charset="0"/>
              </a:rPr>
              <a:t>✓ востребованность рынком труда высококвалифицированных специалистов в области филологии;</a:t>
            </a:r>
          </a:p>
          <a:p>
            <a:pPr>
              <a:spcAft>
                <a:spcPts val="500"/>
              </a:spcAft>
            </a:pPr>
            <a:r>
              <a:rPr lang="ru-RU" dirty="0" smtClean="0">
                <a:latin typeface="Bookman Old Style" pitchFamily="18" charset="0"/>
              </a:rPr>
              <a:t>✓ гарантия высокого уровня подготовки, обеспечивающего конкурентоспособность магистров на рынке труда;</a:t>
            </a:r>
          </a:p>
          <a:p>
            <a:pPr>
              <a:spcAft>
                <a:spcPts val="500"/>
              </a:spcAft>
            </a:pPr>
            <a:r>
              <a:rPr lang="ru-RU" dirty="0" smtClean="0">
                <a:latin typeface="Bookman Old Style" pitchFamily="18" charset="0"/>
              </a:rPr>
              <a:t>✓ подготовка магистров с учетом профессиональных требований к специалистам, предъявляемых потенциальными работодателями и рынком профессиональной деятельности;</a:t>
            </a:r>
          </a:p>
          <a:p>
            <a:pPr>
              <a:spcAft>
                <a:spcPts val="500"/>
              </a:spcAft>
            </a:pPr>
            <a:r>
              <a:rPr lang="ru-RU" dirty="0" smtClean="0">
                <a:latin typeface="Bookman Old Style" pitchFamily="18" charset="0"/>
              </a:rPr>
              <a:t>✓ участие потенциальных работодателей в составлении и рецензировании учебных программ по специальным дисциплинам;</a:t>
            </a:r>
          </a:p>
          <a:p>
            <a:pPr>
              <a:spcAft>
                <a:spcPts val="500"/>
              </a:spcAft>
            </a:pPr>
            <a:r>
              <a:rPr lang="ru-RU" dirty="0" smtClean="0">
                <a:latin typeface="Bookman Old Style" pitchFamily="18" charset="0"/>
              </a:rPr>
              <a:t>✓ использование современных технологий обучения, позволяющих совмещать теоретическое обучение с получением практических навыков в сфере профессиональной деятельности; ✓ возможность составления индивидуального плана обучения;</a:t>
            </a:r>
          </a:p>
          <a:p>
            <a:pPr>
              <a:spcAft>
                <a:spcPts val="500"/>
              </a:spcAft>
            </a:pPr>
            <a:r>
              <a:rPr lang="ru-RU" dirty="0" smtClean="0">
                <a:latin typeface="Bookman Old Style" pitchFamily="18" charset="0"/>
              </a:rPr>
              <a:t>✓ возможность дальнейшего развития научных изысканий и использования полученных результатов в аспирантуре и докторантуре; </a:t>
            </a:r>
          </a:p>
          <a:p>
            <a:r>
              <a:rPr lang="ru-RU" dirty="0" smtClean="0">
                <a:latin typeface="Bookman Old Style" pitchFamily="18" charset="0"/>
              </a:rPr>
              <a:t>✓ финансовая поддержка научных изысканий в форме грантов, именных стипендий и др.</a:t>
            </a:r>
          </a:p>
          <a:p>
            <a:pPr algn="ctr"/>
            <a:endParaRPr lang="ru-RU" sz="20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82014"/>
            <a:ext cx="705678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Программа глазами выпускников</a:t>
            </a:r>
          </a:p>
          <a:p>
            <a:pPr algn="ctr"/>
            <a:r>
              <a:rPr lang="ru-RU" sz="2000" b="1" dirty="0" err="1" smtClean="0">
                <a:latin typeface="Bookman Old Style" pitchFamily="18" charset="0"/>
              </a:rPr>
              <a:t>Таймуров</a:t>
            </a:r>
            <a:r>
              <a:rPr lang="ru-RU" sz="2000" b="1" dirty="0" smtClean="0">
                <a:latin typeface="Bookman Old Style" pitchFamily="18" charset="0"/>
              </a:rPr>
              <a:t> А. И.:</a:t>
            </a:r>
          </a:p>
          <a:p>
            <a:pPr indent="457200"/>
            <a:r>
              <a:rPr lang="ru-RU" dirty="0" smtClean="0">
                <a:latin typeface="Bookman Old Style" pitchFamily="18" charset="0"/>
              </a:rPr>
              <a:t>Наиболее амбициозные выпускники ставят цель продолжить обучение в магистратуре, выбрав определенную магистерскую программу. Я, как бакалавр-филолог выбрал для себя программу «Русский язык» в Северо-Осетинском государственном университете имени К. Л. Хетагурова, зная о высоком профессиональном уровне профессорско-преподавательского состава кафедры русского языка.</a:t>
            </a:r>
          </a:p>
          <a:p>
            <a:pPr indent="457200"/>
            <a:r>
              <a:rPr lang="ru-RU" dirty="0" smtClean="0">
                <a:latin typeface="Bookman Old Style" pitchFamily="18" charset="0"/>
              </a:rPr>
              <a:t>Однако в моих целях было намерение осуществить карьерный взлет с более высокой стартовой позиции, заняв место в управленческом звене государственной службы. Своего рода предпосылкой к сказанному является моя деятельность в Совете при администрации местного самоуправления Урванского района Кабардино-Балкарии. Перефразируя известное выражение Максима Горького «Всему хорошему во мне я обязан книгам», могу сказать, что многому хорошему в моей профессиональной жизни я обязан магистратуре при кафедре русского языка СОГУ.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62120"/>
            <a:ext cx="1505567" cy="18722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836712"/>
            <a:ext cx="6696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Лю </a:t>
            </a:r>
            <a:r>
              <a:rPr lang="ru-RU" sz="2000" b="1" dirty="0" err="1" smtClean="0">
                <a:latin typeface="Bookman Old Style" pitchFamily="18" charset="0"/>
              </a:rPr>
              <a:t>Хэ</a:t>
            </a:r>
            <a:r>
              <a:rPr lang="ru-RU" sz="2000" b="1" dirty="0" smtClean="0">
                <a:latin typeface="Bookman Old Style" pitchFamily="18" charset="0"/>
              </a:rPr>
              <a:t>:</a:t>
            </a:r>
          </a:p>
          <a:p>
            <a:pPr indent="457200"/>
            <a:r>
              <a:rPr lang="ru-RU" sz="2000" dirty="0" smtClean="0">
                <a:latin typeface="Bookman Old Style" pitchFamily="18" charset="0"/>
              </a:rPr>
              <a:t>До обучения в магистратуре слово Россия вызывало у меня такие ассоциации: Путин, поэт Пушкин, песня «Подмосковные вечера». Сейчас я знаю о России гораздо больше. Русский язык вошел в мою жизнь. Это бесспорный факт. Те глубокие знания и умения, которые я получаю в магистратуре – это своего рода ключ к достижению моего профессионального успеха; эти знания ставят меня на голову выше многих моих конкурентов.</a:t>
            </a:r>
          </a:p>
          <a:p>
            <a:pPr indent="457200"/>
            <a:r>
              <a:rPr lang="ru-RU" sz="2000" dirty="0" smtClean="0">
                <a:latin typeface="Bookman Old Style" pitchFamily="18" charset="0"/>
              </a:rPr>
              <a:t> В Китае с такой квалификацией мне легче будет устроиться на престижную работу </a:t>
            </a:r>
            <a:r>
              <a:rPr lang="ru-RU" sz="2000" dirty="0" smtClean="0">
                <a:latin typeface="Bookman Old Style" pitchFamily="18" charset="0"/>
              </a:rPr>
              <a:t>и осуществить </a:t>
            </a:r>
            <a:r>
              <a:rPr lang="ru-RU" sz="2000" dirty="0" smtClean="0">
                <a:latin typeface="Bookman Old Style" pitchFamily="18" charset="0"/>
              </a:rPr>
              <a:t>карьерный взлет. При прочих </a:t>
            </a:r>
            <a:r>
              <a:rPr lang="ru-RU" sz="2000" dirty="0" smtClean="0">
                <a:latin typeface="Bookman Old Style" pitchFamily="18" charset="0"/>
              </a:rPr>
              <a:t>конкурентных возможностях специалисты </a:t>
            </a:r>
            <a:r>
              <a:rPr lang="ru-RU" sz="2000" dirty="0" smtClean="0">
                <a:latin typeface="Bookman Old Style" pitchFamily="18" charset="0"/>
              </a:rPr>
              <a:t>по подбору персонала сделают выбор в пользу кандидата с магистерской степенью. Так я считаю.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2bcf9468-cb8e-46a8-8f73-2d28e640a6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1512168" cy="18988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5832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Bookman Old Style" pitchFamily="18" charset="0"/>
              </a:rPr>
              <a:t>Научный руководитель магистерской программы:</a:t>
            </a:r>
            <a:endParaRPr lang="ru-RU" sz="26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005064"/>
            <a:ext cx="5976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Bookman Old Style" pitchFamily="18" charset="0"/>
              </a:rPr>
              <a:t>Сенько Елена Викторовна</a:t>
            </a:r>
          </a:p>
          <a:p>
            <a:pPr algn="ctr"/>
            <a:endParaRPr lang="ru-RU" sz="2600" dirty="0" smtClean="0">
              <a:latin typeface="Bookman Old Style" pitchFamily="18" charset="0"/>
            </a:endParaRPr>
          </a:p>
          <a:p>
            <a:pPr algn="ctr"/>
            <a:r>
              <a:rPr lang="ru-RU" sz="2600" dirty="0" smtClean="0">
                <a:latin typeface="Bookman Old Style" pitchFamily="18" charset="0"/>
              </a:rPr>
              <a:t>доктор филологических наук, профессор, заведующий кафедрой русского языка</a:t>
            </a:r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5" name="Рисунок 4" descr="Книги 2 на п 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37843">
            <a:off x="3851920" y="980728"/>
            <a:ext cx="4787918" cy="3193504"/>
          </a:xfrm>
          <a:prstGeom prst="rect">
            <a:avLst/>
          </a:prstGeom>
        </p:spPr>
      </p:pic>
      <p:pic>
        <p:nvPicPr>
          <p:cNvPr id="6" name="Рисунок 5" descr="Чернильница на п ф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89092">
            <a:off x="395536" y="2132856"/>
            <a:ext cx="4015650" cy="40050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37" y="0"/>
            <a:ext cx="9160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6012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Рубаева В.Ф.</a:t>
            </a:r>
          </a:p>
          <a:p>
            <a:pPr indent="457200"/>
            <a:r>
              <a:rPr lang="ru-RU" sz="2000" dirty="0" smtClean="0">
                <a:latin typeface="Bookman Old Style" pitchFamily="18" charset="0"/>
              </a:rPr>
              <a:t>Во-первых, магистерская программа сделала из меня достаточно эрудированного специалиста, способствовала формированию меня как личности. Во-вторых, дала мне возможность преподавать русский язык в высшем учебном заведении; уже сейчас, будучи магистрантом, я преподаю русский язык иностранным слушателям подготовительного отделения СОГУ. </a:t>
            </a:r>
          </a:p>
          <a:p>
            <a:pPr indent="457200"/>
            <a:r>
              <a:rPr lang="ru-RU" sz="2000" dirty="0" smtClean="0">
                <a:latin typeface="Bookman Old Style" pitchFamily="18" charset="0"/>
              </a:rPr>
              <a:t>Передо мной широкий выбор возможностей использовать полученные в магистратуре знания и умения в сфере современного русского языка… Это уже не за горами… В завершение хочу сказать, что если вы выберете это направление магистратуры – вы не ошибетесь!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6"/>
            <a:ext cx="2208245" cy="16561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55576" y="323165"/>
            <a:ext cx="8208912" cy="468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КЛЯТВА МАГИСТРА ФИЛОЛОГИИ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(выпускника программы «Русский язык»)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Вступая в орден магистров филологии,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торжественно клянусь.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вято чтить своё высокое звание и предназначение.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еречь русский язык, русскую словесность как великое духовное достояние народов России и всего мира.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сегда помнить альма-матер  и никогда не останавливаться на достигнутом, преумножать свои знания, развивать творческие способности, неустанно стремиться вперёд.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юбовь к слову, к отечественной  и мировой духовной культуре передавать своим ученикам и своим детям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агию слова использовать только во благо своей Отчизны, своего народа, всего человечества.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охранять высокую духовность и никогда не забывать о том, что «душа обязана трудиться и день и ночь, и день и ночь».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Шапка магистра на п 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00743">
            <a:off x="524079" y="154672"/>
            <a:ext cx="2134557" cy="1451257"/>
          </a:xfrm>
          <a:prstGeom prst="rect">
            <a:avLst/>
          </a:prstGeom>
        </p:spPr>
      </p:pic>
      <p:pic>
        <p:nvPicPr>
          <p:cNvPr id="8" name="Рисунок 7" descr="Безымянный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921585"/>
            <a:ext cx="2520280" cy="19364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37" y="0"/>
            <a:ext cx="9160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76328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Контактная информация</a:t>
            </a:r>
            <a:endParaRPr lang="en-US" sz="2400" b="1" dirty="0" smtClean="0">
              <a:latin typeface="Bookman Old Style" pitchFamily="18" charset="0"/>
            </a:endParaRPr>
          </a:p>
          <a:p>
            <a:pPr algn="ctr"/>
            <a:endParaRPr lang="ru-RU" sz="2400" b="1" dirty="0" smtClean="0">
              <a:latin typeface="Bookman Old Style" pitchFamily="18" charset="0"/>
            </a:endParaRPr>
          </a:p>
          <a:p>
            <a:pPr algn="ctr"/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362026, </a:t>
            </a:r>
            <a:r>
              <a:rPr lang="ru-RU" sz="2000" dirty="0" err="1" smtClean="0">
                <a:latin typeface="Bookman Old Style" pitchFamily="18" charset="0"/>
              </a:rPr>
              <a:t>РСО-Алания</a:t>
            </a:r>
            <a:r>
              <a:rPr lang="ru-RU" sz="2000" dirty="0" smtClean="0">
                <a:latin typeface="Bookman Old Style" pitchFamily="18" charset="0"/>
              </a:rPr>
              <a:t>, г. Владикавказ, ул. Ватутина 44-46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Корпус 7, кабинет № 202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Кафедра русского языка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Телефон: +7(8672)333373 доб.211</a:t>
            </a:r>
          </a:p>
          <a:p>
            <a:pPr algn="ctr"/>
            <a:r>
              <a:rPr lang="en-US" sz="2000" dirty="0" smtClean="0">
                <a:latin typeface="Bookman Old Style" pitchFamily="18" charset="0"/>
              </a:rPr>
              <a:t>E-mail: senkoelena@yandex.ru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СОГУ 1 на п 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429000"/>
            <a:ext cx="2520280" cy="25832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6632"/>
            <a:ext cx="8352928" cy="628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600" b="1" dirty="0" smtClean="0">
                <a:latin typeface="Bookman Old Style" pitchFamily="18" charset="0"/>
              </a:rPr>
              <a:t>Цель программы магистратуры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Целью реализации ОПОП ВО является профессиональная подготовка высококвалифицированных специалистов в области современной теории и истории русского языка, обладающих фундаментальной научной базой в области русистики, владеющих современной методологией научного творчества, готовых к научно-исследовательской и научно-педагогической деятельности в области русского языка, способных принимать креативные решения в прикладной сфере лингвистики, оказывать квалифицированные услуги по вопросам функционирования современного русского языка. </a:t>
            </a:r>
          </a:p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pPr algn="ctr"/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6" name="Рисунок 5" descr="Перо на п 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021">
            <a:off x="5533710" y="5253665"/>
            <a:ext cx="1956331" cy="195934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37" y="0"/>
            <a:ext cx="916053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748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600" b="1" dirty="0" smtClean="0">
                <a:latin typeface="Bookman Old Style" pitchFamily="18" charset="0"/>
              </a:rPr>
              <a:t>Целевая аудитория магистерской программы:</a:t>
            </a:r>
            <a:endParaRPr lang="ru-RU" sz="26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692696"/>
            <a:ext cx="63367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 smtClean="0">
                <a:latin typeface="Bookman Old Style" pitchFamily="18" charset="0"/>
              </a:rPr>
              <a:t>✓сотрудники научных и научно-педагогических учреждений, организаций;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latin typeface="Bookman Old Style" pitchFamily="18" charset="0"/>
              </a:rPr>
              <a:t>✓ работники среднего общего, среднего профессионального и высшего образования;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latin typeface="Bookman Old Style" pitchFamily="18" charset="0"/>
              </a:rPr>
              <a:t>✓ персонал культурно-просветительских учреждений, литературных и литературно-художественных музеев, архивов;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latin typeface="Bookman Old Style" pitchFamily="18" charset="0"/>
              </a:rPr>
              <a:t>✓ работники массмедийной сферы, в том числе интернет-коммуникации;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latin typeface="Bookman Old Style" pitchFamily="18" charset="0"/>
              </a:rPr>
              <a:t>✓ служащие различных государственных       структур;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latin typeface="Bookman Old Style" pitchFamily="18" charset="0"/>
              </a:rPr>
              <a:t>✓ работники издательской сферы;</a:t>
            </a:r>
          </a:p>
          <a:p>
            <a:r>
              <a:rPr lang="ru-RU" sz="2000" dirty="0" smtClean="0">
                <a:latin typeface="Bookman Old Style" pitchFamily="18" charset="0"/>
              </a:rPr>
              <a:t>✓ сотрудники правоохранительных органов.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24" y="1628800"/>
            <a:ext cx="1533830" cy="1484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65104"/>
            <a:ext cx="2150556" cy="19298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53136"/>
            <a:ext cx="2735796" cy="1823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16632"/>
            <a:ext cx="7776864" cy="602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600" b="1" dirty="0" smtClean="0">
                <a:latin typeface="Bookman Old Style" pitchFamily="18" charset="0"/>
              </a:rPr>
              <a:t>Задачи профессиональной деятельности выпускника</a:t>
            </a:r>
          </a:p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800" dirty="0" smtClean="0">
                <a:latin typeface="Bookman Old Style" pitchFamily="18" charset="0"/>
              </a:rPr>
              <a:t>     ✓ н</a:t>
            </a:r>
            <a:r>
              <a:rPr lang="ru-RU" sz="2600" dirty="0" smtClean="0">
                <a:latin typeface="Bookman Old Style" pitchFamily="18" charset="0"/>
              </a:rPr>
              <a:t>аучно-исследовательская деятельность;</a:t>
            </a:r>
          </a:p>
          <a:p>
            <a:pPr>
              <a:spcAft>
                <a:spcPts val="1000"/>
              </a:spcAft>
            </a:pPr>
            <a:r>
              <a:rPr lang="ru-RU" sz="2800" dirty="0" smtClean="0">
                <a:latin typeface="Bookman Old Style" pitchFamily="18" charset="0"/>
              </a:rPr>
              <a:t>✓ п</a:t>
            </a:r>
            <a:r>
              <a:rPr lang="ru-RU" sz="2600" dirty="0" smtClean="0">
                <a:latin typeface="Bookman Old Style" pitchFamily="18" charset="0"/>
              </a:rPr>
              <a:t>рикладная деятельность;</a:t>
            </a:r>
          </a:p>
          <a:p>
            <a:pPr>
              <a:spcAft>
                <a:spcPts val="1000"/>
              </a:spcAft>
            </a:pPr>
            <a:r>
              <a:rPr lang="ru-RU" sz="2800" dirty="0" smtClean="0">
                <a:latin typeface="Bookman Old Style" pitchFamily="18" charset="0"/>
              </a:rPr>
              <a:t>✓ п</a:t>
            </a:r>
            <a:r>
              <a:rPr lang="ru-RU" sz="2600" dirty="0" smtClean="0">
                <a:latin typeface="Bookman Old Style" pitchFamily="18" charset="0"/>
              </a:rPr>
              <a:t>роектная деятельность;</a:t>
            </a:r>
          </a:p>
          <a:p>
            <a:pPr>
              <a:spcAft>
                <a:spcPts val="1000"/>
              </a:spcAft>
            </a:pPr>
            <a:r>
              <a:rPr lang="ru-RU" sz="2800" dirty="0" smtClean="0">
                <a:latin typeface="Bookman Old Style" pitchFamily="18" charset="0"/>
              </a:rPr>
              <a:t>✓ о</a:t>
            </a:r>
            <a:r>
              <a:rPr lang="ru-RU" sz="2600" dirty="0" smtClean="0">
                <a:latin typeface="Bookman Old Style" pitchFamily="18" charset="0"/>
              </a:rPr>
              <a:t>рганизационно-управленческая деятельность;</a:t>
            </a:r>
          </a:p>
          <a:p>
            <a:r>
              <a:rPr lang="ru-RU" sz="2800" dirty="0" smtClean="0">
                <a:latin typeface="Bookman Old Style" pitchFamily="18" charset="0"/>
              </a:rPr>
              <a:t>✓ п</a:t>
            </a:r>
            <a:r>
              <a:rPr lang="ru-RU" sz="2600" dirty="0" smtClean="0">
                <a:latin typeface="Bookman Old Style" pitchFamily="18" charset="0"/>
              </a:rPr>
              <a:t>едагогическая деятельность;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Перо на п ф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50689" flipH="1">
            <a:off x="542467" y="695484"/>
            <a:ext cx="1553872" cy="15562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75608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Срок освоения программы магистратуры</a:t>
            </a:r>
          </a:p>
          <a:p>
            <a:pPr algn="ctr"/>
            <a:endParaRPr lang="ru-RU" sz="2800" b="1" dirty="0" smtClean="0"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Срок получения образования по программе  - два года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Обучение осуществляется в очной форме. 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Объем программы магистратуры, в очной форме, реализуемый за один учебный год составляет 60 </a:t>
            </a:r>
            <a:r>
              <a:rPr lang="ru-RU" sz="2800" dirty="0" err="1" smtClean="0">
                <a:latin typeface="Bookman Old Style" pitchFamily="18" charset="0"/>
              </a:rPr>
              <a:t>з</a:t>
            </a:r>
            <a:r>
              <a:rPr lang="ru-RU" sz="2800" dirty="0" smtClean="0">
                <a:latin typeface="Bookman Old Style" pitchFamily="18" charset="0"/>
              </a:rPr>
              <a:t>. е. (два года - 120 </a:t>
            </a:r>
            <a:r>
              <a:rPr lang="ru-RU" sz="2800" dirty="0" err="1" smtClean="0">
                <a:latin typeface="Bookman Old Style" pitchFamily="18" charset="0"/>
              </a:rPr>
              <a:t>з</a:t>
            </a:r>
            <a:r>
              <a:rPr lang="ru-RU" sz="2800" dirty="0" smtClean="0">
                <a:latin typeface="Bookman Old Style" pitchFamily="18" charset="0"/>
              </a:rPr>
              <a:t>. е.).</a:t>
            </a:r>
          </a:p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pPr algn="ctr"/>
            <a:endParaRPr lang="ru-RU" sz="2800" b="1" dirty="0" smtClean="0">
              <a:latin typeface="Bookman Old Style" pitchFamily="18" charset="0"/>
            </a:endParaRPr>
          </a:p>
          <a:p>
            <a:pPr algn="ctr"/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 descr="Пушкин 2 на п 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31843" flipH="1">
            <a:off x="245548" y="3567046"/>
            <a:ext cx="3248514" cy="32485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37" y="0"/>
            <a:ext cx="9160537" cy="6858000"/>
          </a:xfrm>
          <a:prstGeom prst="rect">
            <a:avLst/>
          </a:prstGeom>
        </p:spPr>
      </p:pic>
      <p:pic>
        <p:nvPicPr>
          <p:cNvPr id="3" name="Рисунок 2" descr="Тургенев на п 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0456" flipH="1">
            <a:off x="7331576" y="4716908"/>
            <a:ext cx="1860858" cy="228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0"/>
            <a:ext cx="813690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Требования </a:t>
            </a:r>
            <a:r>
              <a:rPr lang="ru-RU" sz="2400" b="1" dirty="0" smtClean="0">
                <a:latin typeface="Bookman Old Style" pitchFamily="18" charset="0"/>
              </a:rPr>
              <a:t>к уровню подготовки, необходимому для освоения программы магистратуры</a:t>
            </a:r>
          </a:p>
          <a:p>
            <a:pPr indent="457200"/>
            <a:r>
              <a:rPr lang="ru-RU" sz="2400" dirty="0" smtClean="0">
                <a:latin typeface="Bookman Old Style" pitchFamily="18" charset="0"/>
              </a:rPr>
              <a:t>Программа магистратуры предназначена для выпускников программ бакалавриата и специалитета как филологического, так и нефилологического профиля.</a:t>
            </a:r>
          </a:p>
          <a:p>
            <a:pPr indent="457200"/>
            <a:r>
              <a:rPr lang="ru-RU" sz="2400" dirty="0" smtClean="0">
                <a:latin typeface="Bookman Old Style" pitchFamily="18" charset="0"/>
              </a:rPr>
              <a:t>Абитуриент должен иметь документ государственного образца о высшем образовании (диплом).</a:t>
            </a:r>
          </a:p>
          <a:p>
            <a:pPr indent="457200"/>
            <a:r>
              <a:rPr lang="ru-RU" sz="2400" dirty="0" smtClean="0">
                <a:latin typeface="Bookman Old Style" pitchFamily="18" charset="0"/>
              </a:rPr>
              <a:t>Лица, имеющие диплом бакалавра или специалиста и желающие освоить данную программу, зачисляются в магистратуру по результатам вступительного испытания  </a:t>
            </a:r>
            <a:r>
              <a:rPr lang="ru-RU" sz="2400" dirty="0" smtClean="0">
                <a:latin typeface="Bookman Old Style" pitchFamily="18" charset="0"/>
              </a:rPr>
              <a:t>по  </a:t>
            </a:r>
            <a:r>
              <a:rPr lang="ru-RU" sz="2400" dirty="0" smtClean="0">
                <a:latin typeface="Bookman Old Style" pitchFamily="18" charset="0"/>
              </a:rPr>
              <a:t>данной программе.</a:t>
            </a:r>
          </a:p>
          <a:p>
            <a:endParaRPr lang="ru-RU" sz="2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37" y="-674"/>
            <a:ext cx="91605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165304"/>
            <a:ext cx="7560840" cy="495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9375"/>
            <a:ext cx="8064896" cy="684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b="1" dirty="0" smtClean="0">
              <a:latin typeface="Bookman Old Style" pitchFamily="18" charset="0"/>
            </a:endParaRPr>
          </a:p>
          <a:p>
            <a:pPr algn="ctr"/>
            <a:r>
              <a:rPr lang="ru-RU" sz="2600" b="1" dirty="0" smtClean="0">
                <a:latin typeface="Bookman Old Style" pitchFamily="18" charset="0"/>
              </a:rPr>
              <a:t>Стратегические </a:t>
            </a:r>
            <a:r>
              <a:rPr lang="ru-RU" sz="2600" b="1" dirty="0" smtClean="0">
                <a:latin typeface="Bookman Old Style" pitchFamily="18" charset="0"/>
              </a:rPr>
              <a:t>задачи программы: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✓ самостоятельное исследование системы языка в синхроническом и диахроническом аспектах; изучение устной и письменной коммуникации с изложением аргументированных выводов;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✓ участие в работе научных коллективов, проводящих расследования по широкой филологической проблематике, подготовка и редактирование научных публикаций;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✓ квалифицированная интерпретация различных типов текстов, анализ языкового материала для обеспечения преподавания и популяризации филологических знаний;</a:t>
            </a:r>
          </a:p>
          <a:p>
            <a:pPr algn="ctr"/>
            <a:r>
              <a:rPr lang="ru-RU" dirty="0">
                <a:latin typeface="Bookman Old Style" pitchFamily="18" charset="0"/>
              </a:rPr>
              <a:t>✓ проведение практических занятий по филологическим дисциплинам в образовательным учреждениях высшего профессионального образования; подготовка учебно-методических материалов по отдельным филологическим дисциплинам;</a:t>
            </a:r>
          </a:p>
          <a:p>
            <a:pPr algn="ctr"/>
            <a:r>
              <a:rPr lang="ru-RU" dirty="0">
                <a:latin typeface="Bookman Old Style" pitchFamily="18" charset="0"/>
              </a:rPr>
              <a:t>✓ квалифицированная трансформация различных типов текстов (изменение стиля, жанра, целевой принадлежности текста), в том числе создание на базе трансформируемого текста новых текстов;</a:t>
            </a:r>
          </a:p>
          <a:p>
            <a:pPr algn="ctr"/>
            <a:r>
              <a:rPr lang="ru-RU" dirty="0">
                <a:latin typeface="Bookman Old Style" pitchFamily="18" charset="0"/>
              </a:rPr>
              <a:t>✓ проектирование, конструирование, моделирование структуры и содержания образовательного процесса в области филологии.</a:t>
            </a:r>
          </a:p>
          <a:p>
            <a:pPr algn="ctr"/>
            <a:endParaRPr lang="ru-RU" dirty="0" smtClean="0"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584" y="182831"/>
            <a:ext cx="777686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Bookman Old Style" pitchFamily="18" charset="0"/>
              </a:rPr>
              <a:t>Особенности процесса обучения</a:t>
            </a:r>
          </a:p>
          <a:p>
            <a:pPr lvl="0"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latin typeface="Bookman Old Style" pitchFamily="18" charset="0"/>
              </a:rPr>
              <a:t>✓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теоретический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блок с учетом современных научных парадигм отечественной и зарубежной лингвистики; </a:t>
            </a:r>
            <a:endParaRPr lang="ru-RU" sz="2000" dirty="0" smtClean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latin typeface="Bookman Old Style" pitchFamily="18" charset="0"/>
              </a:rPr>
              <a:t>✓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дебаты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по спорным вопросам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 lvl="0"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latin typeface="Bookman Old Style" pitchFamily="18" charset="0"/>
              </a:rPr>
              <a:t>✓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научно-методические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мероприятия по актуальным вопросам лингвистических теорий и  их практического применения в различных целевых аудиториях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Bookman Old Style" pitchFamily="18" charset="0"/>
              </a:rPr>
              <a:t>✓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групповые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дискуссии, моделирование ситуаций.</a:t>
            </a:r>
          </a:p>
          <a:p>
            <a:pPr lvl="0"/>
            <a:endParaRPr lang="ru-RU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endParaRPr lang="ru-RU" sz="2600" b="1" dirty="0" smtClean="0">
              <a:latin typeface="Bookman Old Style" pitchFamily="18" charset="0"/>
            </a:endParaRPr>
          </a:p>
          <a:p>
            <a:pPr algn="ctr"/>
            <a:endParaRPr lang="ru-RU" sz="26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91683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33056"/>
            <a:ext cx="2506418" cy="2694922"/>
          </a:xfrm>
          <a:prstGeom prst="rect">
            <a:avLst/>
          </a:prstGeom>
        </p:spPr>
      </p:pic>
      <p:pic>
        <p:nvPicPr>
          <p:cNvPr id="7" name="Рисунок 6" descr="f8d81edd-5918-4011-a96d-b278930cd9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077072"/>
            <a:ext cx="3168352" cy="23047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1504</Words>
  <Application>Microsoft Office PowerPoint</Application>
  <PresentationFormat>Экран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Приемная Комиссия</cp:lastModifiedBy>
  <cp:revision>139</cp:revision>
  <dcterms:created xsi:type="dcterms:W3CDTF">2019-05-21T08:06:29Z</dcterms:created>
  <dcterms:modified xsi:type="dcterms:W3CDTF">2019-06-26T10:10:43Z</dcterms:modified>
</cp:coreProperties>
</file>