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73" r:id="rId4"/>
    <p:sldId id="258" r:id="rId5"/>
    <p:sldId id="260" r:id="rId6"/>
    <p:sldId id="274" r:id="rId7"/>
    <p:sldId id="281" r:id="rId8"/>
    <p:sldId id="276" r:id="rId9"/>
    <p:sldId id="277" r:id="rId10"/>
    <p:sldId id="278" r:id="rId11"/>
    <p:sldId id="279" r:id="rId12"/>
    <p:sldId id="280" r:id="rId13"/>
    <p:sldId id="264" r:id="rId14"/>
    <p:sldId id="282" r:id="rId15"/>
    <p:sldId id="284" r:id="rId16"/>
    <p:sldId id="272" r:id="rId17"/>
    <p:sldId id="266" r:id="rId18"/>
    <p:sldId id="268" r:id="rId19"/>
    <p:sldId id="270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F2FF"/>
    <a:srgbClr val="B50B64"/>
    <a:srgbClr val="008000"/>
    <a:srgbClr val="99FFCC"/>
    <a:srgbClr val="CCFF66"/>
    <a:srgbClr val="CCFF33"/>
    <a:srgbClr val="99FF66"/>
    <a:srgbClr val="99CC00"/>
    <a:srgbClr val="66FF3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3" autoAdjust="0"/>
  </p:normalViewPr>
  <p:slideViewPr>
    <p:cSldViewPr>
      <p:cViewPr>
        <p:scale>
          <a:sx n="117" d="100"/>
          <a:sy n="117" d="100"/>
        </p:scale>
        <p:origin x="-7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51DD9-2473-4141-87D2-7FD37E9D497A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0E3010-CE3B-4DE5-9160-0175817895C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теоретический блок с учетом новшеств и изменений в сфере обучения  и воспитания, интерактивные формы обучения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255066A-AA25-4295-A266-E7E4F6F8BFB4}" type="parTrans" cxnId="{F314073A-3547-43CB-8AA7-AED97C59FEB6}">
      <dgm:prSet/>
      <dgm:spPr/>
      <dgm:t>
        <a:bodyPr/>
        <a:lstStyle/>
        <a:p>
          <a:endParaRPr lang="ru-RU"/>
        </a:p>
      </dgm:t>
    </dgm:pt>
    <dgm:pt modelId="{3ECC1A4C-F225-4CAB-8460-69494A7E6BEC}" type="sibTrans" cxnId="{F314073A-3547-43CB-8AA7-AED97C59FEB6}">
      <dgm:prSet/>
      <dgm:spPr/>
      <dgm:t>
        <a:bodyPr/>
        <a:lstStyle/>
        <a:p>
          <a:endParaRPr lang="ru-RU"/>
        </a:p>
      </dgm:t>
    </dgm:pt>
    <dgm:pt modelId="{29206BCF-3EAB-4CFE-AC95-5B9CA97FC4F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самостоятельная работа магистрантов в ходе изучения ключевых проблем дисциплины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E507C94-C5C0-46F8-9620-A09D118565E3}" type="parTrans" cxnId="{5FFD3909-149A-4856-B3FF-B40A768535E9}">
      <dgm:prSet/>
      <dgm:spPr/>
      <dgm:t>
        <a:bodyPr/>
        <a:lstStyle/>
        <a:p>
          <a:endParaRPr lang="ru-RU"/>
        </a:p>
      </dgm:t>
    </dgm:pt>
    <dgm:pt modelId="{95072D0F-10CA-4D3B-8C72-61294E9D7A68}" type="sibTrans" cxnId="{5FFD3909-149A-4856-B3FF-B40A768535E9}">
      <dgm:prSet/>
      <dgm:spPr/>
      <dgm:t>
        <a:bodyPr/>
        <a:lstStyle/>
        <a:p>
          <a:endParaRPr lang="ru-RU"/>
        </a:p>
      </dgm:t>
    </dgm:pt>
    <dgm:pt modelId="{DE90E03B-D1E0-4708-B482-5CCBC08E564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учебно-проектная деятельность, подготовка к публикации научной ста</a:t>
          </a:r>
          <a:r>
            <a:rPr lang="ru-RU" sz="1600" dirty="0" smtClean="0"/>
            <a:t>тьи</a:t>
          </a:r>
          <a:endParaRPr lang="ru-RU" sz="1600" b="1" dirty="0">
            <a:latin typeface="Century Gothic" pitchFamily="34" charset="0"/>
            <a:cs typeface="Times New Roman" pitchFamily="18" charset="0"/>
          </a:endParaRPr>
        </a:p>
      </dgm:t>
    </dgm:pt>
    <dgm:pt modelId="{E88F792A-F8E3-4BB6-84D7-2DE96E27A4F3}" type="parTrans" cxnId="{1D149AAA-931A-4991-BDC6-3068B1A98B87}">
      <dgm:prSet/>
      <dgm:spPr/>
      <dgm:t>
        <a:bodyPr/>
        <a:lstStyle/>
        <a:p>
          <a:endParaRPr lang="ru-RU"/>
        </a:p>
      </dgm:t>
    </dgm:pt>
    <dgm:pt modelId="{B1301556-7D0D-4EAD-B609-3DE39D23E983}" type="sibTrans" cxnId="{1D149AAA-931A-4991-BDC6-3068B1A98B87}">
      <dgm:prSet/>
      <dgm:spPr/>
      <dgm:t>
        <a:bodyPr/>
        <a:lstStyle/>
        <a:p>
          <a:endParaRPr lang="ru-RU"/>
        </a:p>
      </dgm:t>
    </dgm:pt>
    <dgm:pt modelId="{3F912ABA-BA18-4118-A3E1-13336C8A913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практический блок: тестовые задания, деловые игры, дискуссии, информационные технологии, ситуационные задачи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3FB4CE8-EE30-42CB-BFD6-0CFEF3916827}" type="sibTrans" cxnId="{77A0EBE5-AE58-428E-A8C6-1F74C5DA29A1}">
      <dgm:prSet/>
      <dgm:spPr/>
      <dgm:t>
        <a:bodyPr/>
        <a:lstStyle/>
        <a:p>
          <a:endParaRPr lang="ru-RU"/>
        </a:p>
      </dgm:t>
    </dgm:pt>
    <dgm:pt modelId="{E11165C3-F890-439D-BE51-678A41FFD2E1}" type="parTrans" cxnId="{77A0EBE5-AE58-428E-A8C6-1F74C5DA29A1}">
      <dgm:prSet/>
      <dgm:spPr/>
      <dgm:t>
        <a:bodyPr/>
        <a:lstStyle/>
        <a:p>
          <a:endParaRPr lang="ru-RU"/>
        </a:p>
      </dgm:t>
    </dgm:pt>
    <dgm:pt modelId="{ABDF5A21-22D4-4737-8A10-AF7875D6E24F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групповые дискуссии, моделирование и анализ проблемных ситуаций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E7C37D6-0F32-43DF-8C79-32C8C789EA70}" type="sibTrans" cxnId="{82FA2BFA-2ECC-485A-B603-0CAD40EEA039}">
      <dgm:prSet/>
      <dgm:spPr/>
      <dgm:t>
        <a:bodyPr/>
        <a:lstStyle/>
        <a:p>
          <a:endParaRPr lang="ru-RU"/>
        </a:p>
      </dgm:t>
    </dgm:pt>
    <dgm:pt modelId="{9FE8DC04-A85F-430B-9E5E-5022E74783CC}" type="parTrans" cxnId="{82FA2BFA-2ECC-485A-B603-0CAD40EEA039}">
      <dgm:prSet/>
      <dgm:spPr/>
      <dgm:t>
        <a:bodyPr/>
        <a:lstStyle/>
        <a:p>
          <a:endParaRPr lang="ru-RU"/>
        </a:p>
      </dgm:t>
    </dgm:pt>
    <dgm:pt modelId="{6DEEA682-9EB2-4987-AA48-EE8A2B660545}" type="pres">
      <dgm:prSet presAssocID="{E8A51DD9-2473-4141-87D2-7FD37E9D49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F1A2B-0760-4C7E-A5A0-744D17D47438}" type="pres">
      <dgm:prSet presAssocID="{DE90E03B-D1E0-4708-B482-5CCBC08E5646}" presName="boxAndChildren" presStyleCnt="0"/>
      <dgm:spPr/>
      <dgm:t>
        <a:bodyPr/>
        <a:lstStyle/>
        <a:p>
          <a:endParaRPr lang="ru-RU"/>
        </a:p>
      </dgm:t>
    </dgm:pt>
    <dgm:pt modelId="{F562E0A5-E7C2-4414-924D-7D94E0077C9A}" type="pres">
      <dgm:prSet presAssocID="{DE90E03B-D1E0-4708-B482-5CCBC08E5646}" presName="parentTextBox" presStyleLbl="node1" presStyleIdx="0" presStyleCnt="5" custLinFactNeighborX="-346" custLinFactNeighborY="-2337"/>
      <dgm:spPr/>
      <dgm:t>
        <a:bodyPr/>
        <a:lstStyle/>
        <a:p>
          <a:endParaRPr lang="ru-RU"/>
        </a:p>
      </dgm:t>
    </dgm:pt>
    <dgm:pt modelId="{5CABC9C3-EF34-483D-8211-96F8E8831AA1}" type="pres">
      <dgm:prSet presAssocID="{95072D0F-10CA-4D3B-8C72-61294E9D7A68}" presName="sp" presStyleCnt="0"/>
      <dgm:spPr/>
      <dgm:t>
        <a:bodyPr/>
        <a:lstStyle/>
        <a:p>
          <a:endParaRPr lang="ru-RU"/>
        </a:p>
      </dgm:t>
    </dgm:pt>
    <dgm:pt modelId="{6D373E45-BD05-44B5-A08F-B99D9056B140}" type="pres">
      <dgm:prSet presAssocID="{29206BCF-3EAB-4CFE-AC95-5B9CA97FC4FB}" presName="arrowAndChildren" presStyleCnt="0"/>
      <dgm:spPr/>
      <dgm:t>
        <a:bodyPr/>
        <a:lstStyle/>
        <a:p>
          <a:endParaRPr lang="ru-RU"/>
        </a:p>
      </dgm:t>
    </dgm:pt>
    <dgm:pt modelId="{948FE316-29DE-45F2-8440-6CC765015CD0}" type="pres">
      <dgm:prSet presAssocID="{29206BCF-3EAB-4CFE-AC95-5B9CA97FC4FB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6F539725-ACD0-4788-8BFA-F80B7DD95453}" type="pres">
      <dgm:prSet presAssocID="{5E7C37D6-0F32-43DF-8C79-32C8C789EA70}" presName="sp" presStyleCnt="0"/>
      <dgm:spPr/>
      <dgm:t>
        <a:bodyPr/>
        <a:lstStyle/>
        <a:p>
          <a:endParaRPr lang="ru-RU"/>
        </a:p>
      </dgm:t>
    </dgm:pt>
    <dgm:pt modelId="{A5FCD016-D188-4A09-B842-E645A64AEF3E}" type="pres">
      <dgm:prSet presAssocID="{ABDF5A21-22D4-4737-8A10-AF7875D6E24F}" presName="arrowAndChildren" presStyleCnt="0"/>
      <dgm:spPr/>
      <dgm:t>
        <a:bodyPr/>
        <a:lstStyle/>
        <a:p>
          <a:endParaRPr lang="ru-RU"/>
        </a:p>
      </dgm:t>
    </dgm:pt>
    <dgm:pt modelId="{C0C7136F-A7AF-480E-BE6E-283DBDE094DB}" type="pres">
      <dgm:prSet presAssocID="{ABDF5A21-22D4-4737-8A10-AF7875D6E24F}" presName="parentTextArrow" presStyleLbl="node1" presStyleIdx="2" presStyleCnt="5" custLinFactNeighborX="-346" custLinFactNeighborY="-1283"/>
      <dgm:spPr/>
      <dgm:t>
        <a:bodyPr/>
        <a:lstStyle/>
        <a:p>
          <a:endParaRPr lang="ru-RU"/>
        </a:p>
      </dgm:t>
    </dgm:pt>
    <dgm:pt modelId="{A80862E7-2147-40FE-A3A5-A4A818195A5B}" type="pres">
      <dgm:prSet presAssocID="{F3FB4CE8-EE30-42CB-BFD6-0CFEF3916827}" presName="sp" presStyleCnt="0"/>
      <dgm:spPr/>
      <dgm:t>
        <a:bodyPr/>
        <a:lstStyle/>
        <a:p>
          <a:endParaRPr lang="ru-RU"/>
        </a:p>
      </dgm:t>
    </dgm:pt>
    <dgm:pt modelId="{832CBE37-D914-4891-98FD-959605CC6ACD}" type="pres">
      <dgm:prSet presAssocID="{3F912ABA-BA18-4118-A3E1-13336C8A9132}" presName="arrowAndChildren" presStyleCnt="0"/>
      <dgm:spPr/>
      <dgm:t>
        <a:bodyPr/>
        <a:lstStyle/>
        <a:p>
          <a:endParaRPr lang="ru-RU"/>
        </a:p>
      </dgm:t>
    </dgm:pt>
    <dgm:pt modelId="{9D0AD616-1666-44DA-8C82-2508322F59D8}" type="pres">
      <dgm:prSet presAssocID="{3F912ABA-BA18-4118-A3E1-13336C8A9132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9999711B-84B4-476E-93F8-7657FA1AD251}" type="pres">
      <dgm:prSet presAssocID="{3ECC1A4C-F225-4CAB-8460-69494A7E6BEC}" presName="sp" presStyleCnt="0"/>
      <dgm:spPr/>
      <dgm:t>
        <a:bodyPr/>
        <a:lstStyle/>
        <a:p>
          <a:endParaRPr lang="ru-RU"/>
        </a:p>
      </dgm:t>
    </dgm:pt>
    <dgm:pt modelId="{5570A6B9-03FE-449A-81B9-769E68219A49}" type="pres">
      <dgm:prSet presAssocID="{3E0E3010-CE3B-4DE5-9160-0175817895C2}" presName="arrowAndChildren" presStyleCnt="0"/>
      <dgm:spPr/>
      <dgm:t>
        <a:bodyPr/>
        <a:lstStyle/>
        <a:p>
          <a:endParaRPr lang="ru-RU"/>
        </a:p>
      </dgm:t>
    </dgm:pt>
    <dgm:pt modelId="{3E5A2190-8B63-4200-BC74-582C09EB3ECE}" type="pres">
      <dgm:prSet presAssocID="{3E0E3010-CE3B-4DE5-9160-0175817895C2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82FA2BFA-2ECC-485A-B603-0CAD40EEA039}" srcId="{E8A51DD9-2473-4141-87D2-7FD37E9D497A}" destId="{ABDF5A21-22D4-4737-8A10-AF7875D6E24F}" srcOrd="2" destOrd="0" parTransId="{9FE8DC04-A85F-430B-9E5E-5022E74783CC}" sibTransId="{5E7C37D6-0F32-43DF-8C79-32C8C789EA70}"/>
    <dgm:cxn modelId="{9A67C8F8-B7DB-47D2-8F31-FE2CB78BF17D}" type="presOf" srcId="{29206BCF-3EAB-4CFE-AC95-5B9CA97FC4FB}" destId="{948FE316-29DE-45F2-8440-6CC765015CD0}" srcOrd="0" destOrd="0" presId="urn:microsoft.com/office/officeart/2005/8/layout/process4"/>
    <dgm:cxn modelId="{86C27132-C5A9-47E6-B357-B6F0441EC630}" type="presOf" srcId="{E8A51DD9-2473-4141-87D2-7FD37E9D497A}" destId="{6DEEA682-9EB2-4987-AA48-EE8A2B660545}" srcOrd="0" destOrd="0" presId="urn:microsoft.com/office/officeart/2005/8/layout/process4"/>
    <dgm:cxn modelId="{5FFD3909-149A-4856-B3FF-B40A768535E9}" srcId="{E8A51DD9-2473-4141-87D2-7FD37E9D497A}" destId="{29206BCF-3EAB-4CFE-AC95-5B9CA97FC4FB}" srcOrd="3" destOrd="0" parTransId="{5E507C94-C5C0-46F8-9620-A09D118565E3}" sibTransId="{95072D0F-10CA-4D3B-8C72-61294E9D7A68}"/>
    <dgm:cxn modelId="{174B93B9-1DAC-4DD7-8451-014A8CEE7DB5}" type="presOf" srcId="{DE90E03B-D1E0-4708-B482-5CCBC08E5646}" destId="{F562E0A5-E7C2-4414-924D-7D94E0077C9A}" srcOrd="0" destOrd="0" presId="urn:microsoft.com/office/officeart/2005/8/layout/process4"/>
    <dgm:cxn modelId="{77A0EBE5-AE58-428E-A8C6-1F74C5DA29A1}" srcId="{E8A51DD9-2473-4141-87D2-7FD37E9D497A}" destId="{3F912ABA-BA18-4118-A3E1-13336C8A9132}" srcOrd="1" destOrd="0" parTransId="{E11165C3-F890-439D-BE51-678A41FFD2E1}" sibTransId="{F3FB4CE8-EE30-42CB-BFD6-0CFEF3916827}"/>
    <dgm:cxn modelId="{511260C1-B4FE-4F7C-B094-8C12EE936746}" type="presOf" srcId="{ABDF5A21-22D4-4737-8A10-AF7875D6E24F}" destId="{C0C7136F-A7AF-480E-BE6E-283DBDE094DB}" srcOrd="0" destOrd="0" presId="urn:microsoft.com/office/officeart/2005/8/layout/process4"/>
    <dgm:cxn modelId="{D41BEB49-61E1-4186-ADA9-EF65C6FB4909}" type="presOf" srcId="{3E0E3010-CE3B-4DE5-9160-0175817895C2}" destId="{3E5A2190-8B63-4200-BC74-582C09EB3ECE}" srcOrd="0" destOrd="0" presId="urn:microsoft.com/office/officeart/2005/8/layout/process4"/>
    <dgm:cxn modelId="{F314073A-3547-43CB-8AA7-AED97C59FEB6}" srcId="{E8A51DD9-2473-4141-87D2-7FD37E9D497A}" destId="{3E0E3010-CE3B-4DE5-9160-0175817895C2}" srcOrd="0" destOrd="0" parTransId="{0255066A-AA25-4295-A266-E7E4F6F8BFB4}" sibTransId="{3ECC1A4C-F225-4CAB-8460-69494A7E6BEC}"/>
    <dgm:cxn modelId="{A115FF40-2BAB-4AF1-BD1F-12E622C780DC}" type="presOf" srcId="{3F912ABA-BA18-4118-A3E1-13336C8A9132}" destId="{9D0AD616-1666-44DA-8C82-2508322F59D8}" srcOrd="0" destOrd="0" presId="urn:microsoft.com/office/officeart/2005/8/layout/process4"/>
    <dgm:cxn modelId="{1D149AAA-931A-4991-BDC6-3068B1A98B87}" srcId="{E8A51DD9-2473-4141-87D2-7FD37E9D497A}" destId="{DE90E03B-D1E0-4708-B482-5CCBC08E5646}" srcOrd="4" destOrd="0" parTransId="{E88F792A-F8E3-4BB6-84D7-2DE96E27A4F3}" sibTransId="{B1301556-7D0D-4EAD-B609-3DE39D23E983}"/>
    <dgm:cxn modelId="{6E438B3E-C2AC-4B8D-B40A-1D7DDA7821E9}" type="presParOf" srcId="{6DEEA682-9EB2-4987-AA48-EE8A2B660545}" destId="{3C8F1A2B-0760-4C7E-A5A0-744D17D47438}" srcOrd="0" destOrd="0" presId="urn:microsoft.com/office/officeart/2005/8/layout/process4"/>
    <dgm:cxn modelId="{6A6B4A51-A273-4753-9DAC-184997B8278F}" type="presParOf" srcId="{3C8F1A2B-0760-4C7E-A5A0-744D17D47438}" destId="{F562E0A5-E7C2-4414-924D-7D94E0077C9A}" srcOrd="0" destOrd="0" presId="urn:microsoft.com/office/officeart/2005/8/layout/process4"/>
    <dgm:cxn modelId="{DE8C1827-D88E-46EC-97BA-ABD0884F48D3}" type="presParOf" srcId="{6DEEA682-9EB2-4987-AA48-EE8A2B660545}" destId="{5CABC9C3-EF34-483D-8211-96F8E8831AA1}" srcOrd="1" destOrd="0" presId="urn:microsoft.com/office/officeart/2005/8/layout/process4"/>
    <dgm:cxn modelId="{62A00C5C-AEE3-46A2-8806-CBE273614BC0}" type="presParOf" srcId="{6DEEA682-9EB2-4987-AA48-EE8A2B660545}" destId="{6D373E45-BD05-44B5-A08F-B99D9056B140}" srcOrd="2" destOrd="0" presId="urn:microsoft.com/office/officeart/2005/8/layout/process4"/>
    <dgm:cxn modelId="{E7407D6D-8740-4532-9110-80824DD4E322}" type="presParOf" srcId="{6D373E45-BD05-44B5-A08F-B99D9056B140}" destId="{948FE316-29DE-45F2-8440-6CC765015CD0}" srcOrd="0" destOrd="0" presId="urn:microsoft.com/office/officeart/2005/8/layout/process4"/>
    <dgm:cxn modelId="{CDFAAFD2-47FA-465D-BA5D-F2C26A587106}" type="presParOf" srcId="{6DEEA682-9EB2-4987-AA48-EE8A2B660545}" destId="{6F539725-ACD0-4788-8BFA-F80B7DD95453}" srcOrd="3" destOrd="0" presId="urn:microsoft.com/office/officeart/2005/8/layout/process4"/>
    <dgm:cxn modelId="{CCDE385D-526D-4333-B118-78270DDEE8CC}" type="presParOf" srcId="{6DEEA682-9EB2-4987-AA48-EE8A2B660545}" destId="{A5FCD016-D188-4A09-B842-E645A64AEF3E}" srcOrd="4" destOrd="0" presId="urn:microsoft.com/office/officeart/2005/8/layout/process4"/>
    <dgm:cxn modelId="{6EBFF277-D540-4634-A01A-02BDA3DFCFF0}" type="presParOf" srcId="{A5FCD016-D188-4A09-B842-E645A64AEF3E}" destId="{C0C7136F-A7AF-480E-BE6E-283DBDE094DB}" srcOrd="0" destOrd="0" presId="urn:microsoft.com/office/officeart/2005/8/layout/process4"/>
    <dgm:cxn modelId="{550E9976-B159-483C-A1C8-92770DCF0563}" type="presParOf" srcId="{6DEEA682-9EB2-4987-AA48-EE8A2B660545}" destId="{A80862E7-2147-40FE-A3A5-A4A818195A5B}" srcOrd="5" destOrd="0" presId="urn:microsoft.com/office/officeart/2005/8/layout/process4"/>
    <dgm:cxn modelId="{6C093B97-1FEC-47F4-BB9A-DE9E27ACF082}" type="presParOf" srcId="{6DEEA682-9EB2-4987-AA48-EE8A2B660545}" destId="{832CBE37-D914-4891-98FD-959605CC6ACD}" srcOrd="6" destOrd="0" presId="urn:microsoft.com/office/officeart/2005/8/layout/process4"/>
    <dgm:cxn modelId="{FC1F44DD-3669-41D5-854B-FFD6F188E38C}" type="presParOf" srcId="{832CBE37-D914-4891-98FD-959605CC6ACD}" destId="{9D0AD616-1666-44DA-8C82-2508322F59D8}" srcOrd="0" destOrd="0" presId="urn:microsoft.com/office/officeart/2005/8/layout/process4"/>
    <dgm:cxn modelId="{CECF43CD-B55F-4475-B38C-13BB5D522701}" type="presParOf" srcId="{6DEEA682-9EB2-4987-AA48-EE8A2B660545}" destId="{9999711B-84B4-476E-93F8-7657FA1AD251}" srcOrd="7" destOrd="0" presId="urn:microsoft.com/office/officeart/2005/8/layout/process4"/>
    <dgm:cxn modelId="{3BBFAB04-E3EE-42BD-BA78-168AB7D84F41}" type="presParOf" srcId="{6DEEA682-9EB2-4987-AA48-EE8A2B660545}" destId="{5570A6B9-03FE-449A-81B9-769E68219A49}" srcOrd="8" destOrd="0" presId="urn:microsoft.com/office/officeart/2005/8/layout/process4"/>
    <dgm:cxn modelId="{4A3B7424-DEEE-444A-928C-3EDBDCA34E81}" type="presParOf" srcId="{5570A6B9-03FE-449A-81B9-769E68219A49}" destId="{3E5A2190-8B63-4200-BC74-582C09EB3ECE}" srcOrd="0" destOrd="0" presId="urn:microsoft.com/office/officeart/2005/8/layout/process4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0FF80-9DD3-4657-8CC3-9A8B8234721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6E3DE-D1DE-403E-97E6-755EB0CA9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2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D29386-415B-4EC2-BFA4-76EBDFA9A79E}" type="slidenum">
              <a:rPr lang="ru-RU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6934200" cy="9037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Северо-Осетинский государственный 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 имени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Левановича Хетагурова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362200"/>
            <a:ext cx="6926281" cy="4114800"/>
          </a:xfrm>
          <a:noFill/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Психолого-педагогический факультет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начального и дошкольного образования</a:t>
            </a:r>
          </a:p>
          <a:p>
            <a:pPr algn="ctr">
              <a:spcBef>
                <a:spcPts val="0"/>
              </a:spcBef>
              <a:defRPr/>
            </a:pPr>
            <a:endParaRPr lang="ru-RU" sz="2000" b="1" dirty="0" smtClean="0">
              <a:solidFill>
                <a:srgbClr val="B50B6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endParaRPr lang="ru-RU" sz="2000" b="1" dirty="0" smtClean="0">
              <a:solidFill>
                <a:srgbClr val="B50B6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B50B64"/>
                </a:solidFill>
                <a:latin typeface="Times New Roman" pitchFamily="18" charset="0"/>
                <a:cs typeface="Times New Roman" pitchFamily="18" charset="0"/>
              </a:rPr>
              <a:t>Магистерская программа </a:t>
            </a:r>
            <a:br>
              <a:rPr lang="ru-RU" sz="2800" b="1" dirty="0" smtClean="0">
                <a:solidFill>
                  <a:srgbClr val="B50B6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cap="all" spc="300" dirty="0" smtClean="0">
                <a:solidFill>
                  <a:srgbClr val="B50B64"/>
                </a:solidFill>
                <a:latin typeface="Times New Roman" pitchFamily="18" charset="0"/>
                <a:cs typeface="Times New Roman" pitchFamily="18" charset="0"/>
              </a:rPr>
              <a:t>«И</a:t>
            </a:r>
            <a:r>
              <a:rPr lang="ru-RU" sz="2800" b="1" i="1" dirty="0" smtClean="0">
                <a:solidFill>
                  <a:srgbClr val="B50B64"/>
                </a:solidFill>
                <a:latin typeface="Times New Roman" pitchFamily="18" charset="0"/>
                <a:cs typeface="Times New Roman" pitchFamily="18" charset="0"/>
              </a:rPr>
              <a:t>нновационные процессы в образовании</a:t>
            </a:r>
            <a:r>
              <a:rPr lang="ru-RU" sz="2800" b="1" i="1" cap="all" spc="300" dirty="0" smtClean="0">
                <a:solidFill>
                  <a:srgbClr val="B50B64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>
              <a:spcBef>
                <a:spcPts val="0"/>
              </a:spcBef>
              <a:defRPr/>
            </a:pPr>
            <a:endParaRPr lang="ru-RU" sz="2000" b="1" i="1" cap="all" spc="300" dirty="0">
              <a:solidFill>
                <a:srgbClr val="B50B6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i="1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6718" t="41311" r="52940" b="39886"/>
          <a:stretch>
            <a:fillRect/>
          </a:stretch>
        </p:blipFill>
        <p:spPr bwMode="auto">
          <a:xfrm>
            <a:off x="4929190" y="1285860"/>
            <a:ext cx="10715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20280" t="14530" r="70577" b="69801"/>
          <a:stretch>
            <a:fillRect/>
          </a:stretch>
        </p:blipFill>
        <p:spPr bwMode="auto">
          <a:xfrm>
            <a:off x="2057400" y="12954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4510" t="20513" r="94079" b="76592"/>
          <a:stretch>
            <a:fillRect/>
          </a:stretch>
        </p:blipFill>
        <p:spPr bwMode="auto">
          <a:xfrm>
            <a:off x="7500958" y="1428736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15172" cy="8683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профессиональной деятельности выпускника (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):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42984"/>
            <a:ext cx="7814102" cy="35719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изучение возможностей, потребностей и достижений обучающихся в зависимости от уровня осваиваемой образовательной программы;</a:t>
            </a:r>
          </a:p>
          <a:p>
            <a:pPr lvl="0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организация процесса обучения и воспитания в сфере образования с использованием технологий, отражающих специфику предметной области и соответствующих возрастным и психофизическим особенностям обучающихся, в том числе их особым образовательным потребностям;</a:t>
            </a:r>
          </a:p>
          <a:p>
            <a:pPr lvl="0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организация взаимодействия с коллегами, родителями, социальными партнерами, в том числе иностранными;</a:t>
            </a:r>
          </a:p>
          <a:p>
            <a:pPr lvl="0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осуществление профессионального самообразования и личностного роста.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4227~1\AppData\Local\Temp\IMG_6682-27-05-19-1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393412"/>
            <a:ext cx="3286116" cy="2464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429288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профессиональной деятельности выпускника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деятельность)</a:t>
            </a:r>
            <a:endParaRPr lang="ru-RU" sz="22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928802"/>
            <a:ext cx="7467600" cy="40005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    - </a:t>
            </a:r>
            <a:r>
              <a:rPr lang="ru-RU" sz="2000" dirty="0" smtClean="0"/>
              <a:t>изучение и анализ профессиональных и образовательных потребностей и возможностей педагогов и проектирование на основе полученных результатов маршрутов индивидуального методического сопровождения;</a:t>
            </a:r>
          </a:p>
          <a:p>
            <a:pPr lvl="0">
              <a:buNone/>
            </a:pPr>
            <a:r>
              <a:rPr lang="ru-RU" sz="2000" dirty="0" smtClean="0"/>
              <a:t>   - исследование, организация и оценка реализации результатов методического сопровождения педагогов.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5857916" cy="114300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профессиональной деятельности выпускника (</a:t>
            </a: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деятельность)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714488"/>
            <a:ext cx="4857784" cy="4062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r>
              <a:rPr lang="ru-RU" sz="2000" dirty="0" smtClean="0"/>
              <a:t> - анализ, систематизация и обобщение результатов научных исследований в сфере науки и образования путем применения комплекса исследовательских методов при решении конкретных научно-исследовательских задач;</a:t>
            </a:r>
          </a:p>
          <a:p>
            <a:pPr lvl="0"/>
            <a:r>
              <a:rPr lang="ru-RU" sz="2000" dirty="0" smtClean="0"/>
              <a:t>- проведение и анализ результатов научного исследования в сфере науки и области образования с использованием современных научных методов и технологий.</a:t>
            </a:r>
            <a:endParaRPr lang="ru-RU" sz="2000" dirty="0"/>
          </a:p>
        </p:txBody>
      </p:sp>
      <p:pic>
        <p:nvPicPr>
          <p:cNvPr id="5" name="Picture 2" descr="C:\Users\4227~1\AppData\Local\Temp\IMG_6678-26-05-19-10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2714644" cy="36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786742" cy="57150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ПРОЦЕССА ОБУЧЕНИЯ</a:t>
            </a:r>
            <a:endParaRPr lang="ru-RU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58204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496072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Условия реализации ООП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071934" y="3571876"/>
            <a:ext cx="571504" cy="50006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214414" y="1714488"/>
            <a:ext cx="200026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Учебно-методическое обеспечение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57290" y="4714884"/>
            <a:ext cx="171451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кадры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57818" y="1714488"/>
            <a:ext cx="214314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Информационно-образовательная среда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5008" y="4714884"/>
            <a:ext cx="207170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977019">
            <a:off x="4648647" y="4211186"/>
            <a:ext cx="1143008" cy="35719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2921297">
            <a:off x="2998312" y="3012379"/>
            <a:ext cx="1143008" cy="35719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8717363">
            <a:off x="3000356" y="4222716"/>
            <a:ext cx="1143008" cy="35719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9333912">
            <a:off x="4490213" y="3027231"/>
            <a:ext cx="1143008" cy="35719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4995874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Учебная практика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8737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600" dirty="0" smtClean="0"/>
              <a:t>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педагогических поручений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4227~1\AppData\Local\Temp\Rar$DI10.700\IMG_6664-26-05-19-08-32.JPG"/>
          <p:cNvPicPr>
            <a:picLocks noChangeAspect="1" noChangeArrowheads="1"/>
          </p:cNvPicPr>
          <p:nvPr/>
        </p:nvPicPr>
        <p:blipFill>
          <a:blip r:embed="rId2" cstate="print"/>
          <a:srcRect t="11140" r="41938"/>
          <a:stretch>
            <a:fillRect/>
          </a:stretch>
        </p:blipFill>
        <p:spPr bwMode="auto">
          <a:xfrm>
            <a:off x="5715008" y="2673794"/>
            <a:ext cx="3327645" cy="3684139"/>
          </a:xfrm>
          <a:prstGeom prst="rect">
            <a:avLst/>
          </a:prstGeom>
          <a:noFill/>
        </p:spPr>
      </p:pic>
      <p:pic>
        <p:nvPicPr>
          <p:cNvPr id="8193" name="Picture 1" descr="C:\Users\4227~1\AppData\Local\Temp\IMG_6685-27-05-19-09-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142984"/>
            <a:ext cx="300039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5604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НАУЧНО-ИССЛЕДОВАТЕЛЬСКАЯ РАБОТА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143932" cy="48737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36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ООП осуществляется всего один год. Студенты первого курса принимали участие в проведении Дней науки в СОГУ.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 научным руководством преподавателей кафедры студенты участвовали в Международной научно-практической конференции «Повышение качества подготовки педагогических кадров: Проблемы. Передовые технологии. Опыт» (СОГУ),  в XV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Всероссийской заочной научной конференции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«Современные технологии в образовании» (СОГПИ). Кроме этого они приняли участие в 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 Всероссийской научно-практической конференции «Искусство - диалог культур» (Грозный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 студенты имеют публикации.</a:t>
            </a:r>
          </a:p>
          <a:p>
            <a:pPr marL="0" indent="0" algn="just">
              <a:buNone/>
            </a:pPr>
            <a:endParaRPr lang="ru-RU" sz="700" dirty="0"/>
          </a:p>
        </p:txBody>
      </p:sp>
      <p:pic>
        <p:nvPicPr>
          <p:cNvPr id="15372" name="Picture 12" descr="C:\Users\Владелец\Desktop\МБОУ СОМШ 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500594"/>
            <a:ext cx="1666598" cy="2357430"/>
          </a:xfrm>
          <a:prstGeom prst="rect">
            <a:avLst/>
          </a:prstGeom>
          <a:noFill/>
        </p:spPr>
      </p:pic>
      <p:pic>
        <p:nvPicPr>
          <p:cNvPr id="15373" name="Picture 13" descr="C:\Users\4227~1\AppData\Local\Temp\IMG_6680-26-05-19-11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85743"/>
            <a:ext cx="1571636" cy="23722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5462" name="Picture 102" descr="C:\Users\4227~1\AppData\Local\Temp\IMG_6681-26-05-19-11-38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518584"/>
            <a:ext cx="1643074" cy="2339416"/>
          </a:xfrm>
          <a:prstGeom prst="rect">
            <a:avLst/>
          </a:prstGeom>
          <a:noFill/>
        </p:spPr>
      </p:pic>
      <p:pic>
        <p:nvPicPr>
          <p:cNvPr id="15463" name="Picture 103" descr="C:\Users\4227~1\AppData\Local\Temp\Rar$DI00.950\IMG_6679-26-05-19-11-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786322"/>
            <a:ext cx="2500298" cy="1752162"/>
          </a:xfrm>
          <a:prstGeom prst="rect">
            <a:avLst/>
          </a:prstGeom>
          <a:noFill/>
          <a:ln w="3175" cmpd="dbl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3" y="457200"/>
            <a:ext cx="6400817" cy="1114412"/>
          </a:xfrm>
          <a:solidFill>
            <a:srgbClr val="EBF2FF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продолжения образования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окончания магистратуры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643050"/>
            <a:ext cx="8429684" cy="4786346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endParaRPr lang="ru-RU" sz="4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Очная и заочная аспирантура по направлению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подготовки 13.00.01 Общая педагогика, история педагогики и образования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Направленность программы:  Теория и методика профессионального образования</a:t>
            </a:r>
          </a:p>
          <a:p>
            <a:pPr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 </a:t>
            </a:r>
          </a:p>
        </p:txBody>
      </p:sp>
      <p:pic>
        <p:nvPicPr>
          <p:cNvPr id="14338" name="Picture 2" descr="http://vimece.spbgut.ru/gik/ini/subconto/pindex/0/foto/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2168773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16632"/>
            <a:ext cx="4826496" cy="108012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u="sng" dirty="0" smtClean="0">
                <a:solidFill>
                  <a:srgbClr val="014B0D"/>
                </a:solidFill>
              </a:rPr>
              <a:t/>
            </a:r>
            <a:br>
              <a:rPr lang="ru-RU" sz="2700" b="1" u="sng" dirty="0" smtClean="0">
                <a:solidFill>
                  <a:srgbClr val="014B0D"/>
                </a:solidFill>
              </a:rPr>
            </a:br>
            <a:r>
              <a:rPr lang="ru-RU" sz="2700" b="1" dirty="0" smtClean="0">
                <a:solidFill>
                  <a:srgbClr val="014B0D"/>
                </a:solidFill>
              </a:rPr>
              <a:t>М</a:t>
            </a:r>
            <a:r>
              <a:rPr lang="ru-RU" sz="2200" b="1" dirty="0" smtClean="0">
                <a:solidFill>
                  <a:srgbClr val="014B0D"/>
                </a:solidFill>
                <a:latin typeface="Times New Roman" pitchFamily="18" charset="0"/>
                <a:cs typeface="Times New Roman" pitchFamily="18" charset="0"/>
              </a:rPr>
              <a:t>ЕСТА ПРАКТИКИ </a:t>
            </a:r>
            <a:br>
              <a:rPr lang="ru-RU" sz="2200" b="1" dirty="0" smtClean="0">
                <a:solidFill>
                  <a:srgbClr val="014B0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all" dirty="0" smtClean="0">
                <a:solidFill>
                  <a:srgbClr val="014B0D"/>
                </a:solidFill>
                <a:latin typeface="Times New Roman" pitchFamily="18" charset="0"/>
                <a:cs typeface="Times New Roman" pitchFamily="18" charset="0"/>
              </a:rPr>
              <a:t>и трудоустройство выпускни</a:t>
            </a:r>
            <a:r>
              <a:rPr lang="ru-RU" sz="2200" b="1" cap="all" dirty="0" smtClean="0">
                <a:solidFill>
                  <a:srgbClr val="014B0D"/>
                </a:solidFill>
              </a:rPr>
              <a:t>ков</a:t>
            </a:r>
            <a:r>
              <a:rPr lang="ru-RU" sz="4400" b="1" dirty="0" smtClean="0">
                <a:solidFill>
                  <a:srgbClr val="014B0D"/>
                </a:solidFill>
              </a:rPr>
              <a:t/>
            </a:r>
            <a:br>
              <a:rPr lang="ru-RU" sz="4400" b="1" dirty="0" smtClean="0">
                <a:solidFill>
                  <a:srgbClr val="014B0D"/>
                </a:solidFill>
              </a:rPr>
            </a:br>
            <a:endParaRPr lang="ru-RU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285720" y="1285860"/>
            <a:ext cx="8558213" cy="527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58775" algn="ctr">
              <a:spcBef>
                <a:spcPts val="600"/>
              </a:spcBef>
              <a:buFont typeface="Arial" charset="0"/>
              <a:buNone/>
              <a:defRPr/>
            </a:pPr>
            <a:endParaRPr lang="ru-RU" sz="3600" b="1" u="sng" dirty="0">
              <a:solidFill>
                <a:srgbClr val="014B0D"/>
              </a:solidFill>
              <a:latin typeface="Arial" charset="0"/>
            </a:endParaRPr>
          </a:p>
        </p:txBody>
      </p:sp>
      <p:pic>
        <p:nvPicPr>
          <p:cNvPr id="10242" name="Picture 2" descr="https://avatars.mds.yandex.net/get-altay/1003740/2a00000162a6dc998f98bce0a43111fa83d9/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571875" cy="4762500"/>
          </a:xfrm>
          <a:prstGeom prst="rect">
            <a:avLst/>
          </a:prstGeom>
          <a:noFill/>
        </p:spPr>
      </p:pic>
      <p:pic>
        <p:nvPicPr>
          <p:cNvPr id="10244" name="Picture 4" descr="http://www.nykhas.ru/wp-content/uploads/2017/11/1e2c2fe4f203f831c771f322b0f74a50.jpgitok=8VGr3Pp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05662"/>
            <a:ext cx="3220887" cy="1952338"/>
          </a:xfrm>
          <a:prstGeom prst="rect">
            <a:avLst/>
          </a:prstGeom>
          <a:noFill/>
        </p:spPr>
      </p:pic>
      <p:pic>
        <p:nvPicPr>
          <p:cNvPr id="10245" name="Picture 5" descr="C:\Users\Владелец\Desktop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774011"/>
            <a:ext cx="2947651" cy="2083989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643306" y="1402015"/>
            <a:ext cx="500066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Практика является обязательным разделом основной образовательной программы подготовки магистра и реализуется в сроки и с трудоемкостью, установленными в соответствии с требованиями ФГОС. Определение содержания и видов деятельности практиканта ведется с учетом требований к профессиональной деятельности магистров.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Цель практики: подготовка к осуществлению образовательного процесса в образовательных организациях.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Практика реализуется в образовательных организациях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г.Владикавказ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и на кафедре начального и дошкольного образования СОГУ.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7786742" cy="292895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-45720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>
                <a:ln w="22225">
                  <a:solidFill>
                    <a:srgbClr val="0202A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преподавателей имеют ученые степени кандидатов и докторов наук.</a:t>
            </a:r>
          </a:p>
          <a:p>
            <a:pPr marL="0" indent="-45720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45720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преподаватели имеют звание доцента или профессора.</a:t>
            </a:r>
          </a:p>
          <a:p>
            <a:pPr marL="0" indent="-45720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Магистрантов обучают специалисты-практики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руководители образовательных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организаций.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44" y="0"/>
            <a:ext cx="8586790" cy="928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Образовательный процесс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обеспечивают высококвалифицированные   кадры</a:t>
            </a:r>
            <a:r>
              <a:rPr lang="ru-RU" sz="2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1026" name="Picture 2" descr="C:\Users\4227~1\AppData\Local\Temp\кафедра.jpg"/>
          <p:cNvPicPr>
            <a:picLocks noChangeAspect="1" noChangeArrowheads="1"/>
          </p:cNvPicPr>
          <p:nvPr/>
        </p:nvPicPr>
        <p:blipFill>
          <a:blip r:embed="rId2" cstate="print"/>
          <a:srcRect l="8642" t="10014" r="1235"/>
          <a:stretch>
            <a:fillRect/>
          </a:stretch>
        </p:blipFill>
        <p:spPr bwMode="auto">
          <a:xfrm>
            <a:off x="3714744" y="3929066"/>
            <a:ext cx="5214974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5562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 магистерской программы:</a:t>
            </a:r>
            <a:endParaRPr lang="ru-RU" alt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3214686"/>
            <a:ext cx="5347320" cy="2590578"/>
          </a:xfrm>
          <a:ln>
            <a:solidFill>
              <a:srgbClr val="0070C0"/>
            </a:solidFill>
          </a:ln>
          <a:effectLst>
            <a:softEdge rad="31750"/>
          </a:effectLst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Киргуева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Фатима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Хасановна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20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Tx/>
              <a:buNone/>
              <a:defRPr/>
            </a:pP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 педагогических наук, профессор, профессор кафедры начального и дошкольного образования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AutoShape 7" descr="https://apf.mail.ru/cgi-bin/readmsg/DSC_0813.jpg?id=13808865470000000168%3B0%3B4&amp;exif=1&amp;bs=13605879&amp;bl=6329793&amp;ct=image%2Fjpeg&amp;cn=DSC_0813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6718" t="41311" r="52940" b="39886"/>
          <a:stretch>
            <a:fillRect/>
          </a:stretch>
        </p:blipFill>
        <p:spPr bwMode="auto">
          <a:xfrm>
            <a:off x="0" y="0"/>
            <a:ext cx="31242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924800" cy="76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КОНТАКТНАЯ ИНФОРМАЦИЯ</a:t>
            </a:r>
            <a:endParaRPr lang="ru-RU" sz="2400" dirty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071538" y="2143116"/>
            <a:ext cx="7862886" cy="307183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362025, РСО-Алания, г.Владикавказ, 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ул. Церетели, 16, корпус 10, кабинет 701 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Психолого-педагогический факультет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Телефон: +7(8672) 333373 доб.282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pmno@rambler.ru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067444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характеристика магистерской программы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Программа «Инновационные процессы в образовании»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профессионально-образовательная программа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высшего образования (ВО) (магистратура) по направлению подготовки  44.04.01 Педагогическое образование ФГБОУ ВО «Северо-Осетинский   Государственный Университет имени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Левановича Хетагурова»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428596" y="500042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457200"/>
            <a:ext cx="5610236" cy="522762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программы магистратуры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071678"/>
            <a:ext cx="7286676" cy="41434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магистратуры имеет своей целью развитие у студентов личностных качеств и формирование общекультурных (общенаучных, социально-личностных, инструментальных)  компетенций в соответствии с ФГОС ВО и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ПрООП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 по данному направлению; задача ООП заключается в обеспечении системы качественной подготовки высококвалифицированных педагогов, обладающих глубокими знаниями в области теории, практики и научно-исследовательской работы</a:t>
            </a:r>
          </a:p>
        </p:txBody>
      </p:sp>
      <p:pic>
        <p:nvPicPr>
          <p:cNvPr id="5" name="Рисунок 4" descr="C:\Users\Владелец\Desktop\8.jpg"/>
          <p:cNvPicPr/>
          <p:nvPr/>
        </p:nvPicPr>
        <p:blipFill>
          <a:blip r:embed="rId2" cstate="print"/>
          <a:srcRect l="64421" t="66110"/>
          <a:stretch>
            <a:fillRect/>
          </a:stretch>
        </p:blipFill>
        <p:spPr bwMode="auto">
          <a:xfrm>
            <a:off x="0" y="0"/>
            <a:ext cx="2934529" cy="20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05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освоения программы магистратуры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428728" y="1214423"/>
            <a:ext cx="6648472" cy="292895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 fontAlgn="auto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 получения образования по программе магистратуры составляет 2 года. </a:t>
            </a:r>
          </a:p>
          <a:p>
            <a:pPr marL="0" indent="0" algn="just" fontAlgn="auto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Объем программы магистратуры в очной форме обучения, реализуемый за один учебный год, составляет 60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(2 года – 120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marL="0" indent="0" algn="just" fontAlgn="auto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Обучение осуществляется в очной форме.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altLang="ru-RU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357158" y="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4227~1\AppData\Local\Temp\Rar$DI00.110\IMG_6667-26-05-19-08-32.JPG"/>
          <p:cNvPicPr>
            <a:picLocks noChangeAspect="1" noChangeArrowheads="1"/>
          </p:cNvPicPr>
          <p:nvPr/>
        </p:nvPicPr>
        <p:blipFill>
          <a:blip r:embed="rId3" cstate="print"/>
          <a:srcRect t="12925" r="36734" b="17016"/>
          <a:stretch>
            <a:fillRect/>
          </a:stretch>
        </p:blipFill>
        <p:spPr bwMode="auto">
          <a:xfrm>
            <a:off x="4357338" y="4143380"/>
            <a:ext cx="4358066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3684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уровню подготовки, необходимому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освоения ООП ВО по направлению  44.04.01  Педагогическое  образование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7467600" cy="440227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   </a:t>
            </a:r>
            <a:r>
              <a:rPr lang="ru-RU" sz="2000" dirty="0" smtClean="0">
                <a:solidFill>
                  <a:srgbClr val="C00000"/>
                </a:solidFill>
              </a:rPr>
              <a:t>Лица, имеющие диплом бакалавра и желающие освоить данную магистерскую программу, зачисляются в магистратуру по результатам вступительных испытаний, программы которых разрабатываются вузом с целью установления у поступающего наличия необходимых компетенций.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0" y="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0252" y="214290"/>
            <a:ext cx="6729466" cy="1157310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КОМПЕТЕНЦИИ ВЫПУСКНИКА, ФОРМИРУЕМЫЕ В РЕЗУЛЬТАТЕ ОСВОЕНИЯ ПРОГРАММЫ </a:t>
            </a:r>
            <a:endParaRPr lang="ru-RU" sz="2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928802"/>
            <a:ext cx="7272334" cy="4214842"/>
          </a:xfrm>
          <a:solidFill>
            <a:srgbClr val="EBF2FF"/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освоения программы магистратуры у выпускника формируются универсальные, </a:t>
            </a:r>
            <a:r>
              <a:rPr lang="ru-RU" sz="2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общепрофессиональные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профессиональные компетенции.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Совокупность запланированных результатов обучения по дисциплинам (модулям) и практикам должна обеспечивать формирование у выпускника всех компетенций, установленных программой магистратуры</a:t>
            </a:r>
          </a:p>
          <a:p>
            <a:pPr marL="0" indent="0" algn="just">
              <a:buNone/>
            </a:pPr>
            <a:endParaRPr lang="ru-RU" sz="2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0" y="0"/>
            <a:ext cx="171448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6110278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Область профессиональной деятельности выпускника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714488"/>
            <a:ext cx="6610344" cy="30003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    Профессиональная деятельность магистров по направлению подготовки   44.04.01</a:t>
            </a:r>
            <a:r>
              <a:rPr lang="ru-RU" b="1" dirty="0" smtClean="0"/>
              <a:t> </a:t>
            </a:r>
            <a:r>
              <a:rPr lang="ru-RU" dirty="0" smtClean="0"/>
              <a:t>Педагогическое образование осуществляется в области:</a:t>
            </a:r>
          </a:p>
          <a:p>
            <a:pPr>
              <a:buNone/>
            </a:pPr>
            <a:r>
              <a:rPr lang="ru-RU" dirty="0" smtClean="0"/>
              <a:t>   – образования и науки; </a:t>
            </a:r>
          </a:p>
          <a:p>
            <a:pPr>
              <a:buNone/>
            </a:pPr>
            <a:r>
              <a:rPr lang="ru-RU" dirty="0" smtClean="0"/>
              <a:t>   – культуры, искусства.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285720" y="142852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9" name="Picture 45" descr="C:\Users\Владелец\Desktop\IMG_6686-27-05-19-10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86190"/>
            <a:ext cx="3857620" cy="2893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6110278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профессиональной деятельности выпускника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467600" cy="40005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lnSpc>
                <a:spcPct val="160000"/>
              </a:lnSpc>
              <a:buNone/>
            </a:pPr>
            <a:r>
              <a:rPr lang="ru-RU" dirty="0" smtClean="0"/>
              <a:t>        В рамках освоения программы магистратуры выпускники могут готовиться к решению задач профессиональной деятельности следующих типов:</a:t>
            </a:r>
          </a:p>
          <a:p>
            <a:pPr>
              <a:lnSpc>
                <a:spcPct val="160000"/>
              </a:lnSpc>
              <a:buNone/>
            </a:pPr>
            <a:r>
              <a:rPr lang="ru-RU" dirty="0" smtClean="0"/>
              <a:t>    - педагогический;</a:t>
            </a:r>
          </a:p>
          <a:p>
            <a:pPr marL="596646" lvl="0" indent="-514350">
              <a:lnSpc>
                <a:spcPct val="160000"/>
              </a:lnSpc>
              <a:buNone/>
            </a:pPr>
            <a:r>
              <a:rPr lang="ru-RU" dirty="0" smtClean="0"/>
              <a:t>    - методический;</a:t>
            </a:r>
          </a:p>
          <a:p>
            <a:pPr lvl="0">
              <a:lnSpc>
                <a:spcPct val="160000"/>
              </a:lnSpc>
              <a:buNone/>
            </a:pPr>
            <a:r>
              <a:rPr lang="ru-RU" dirty="0" smtClean="0"/>
              <a:t>    - научно-исследовательский.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280" t="14530" r="70577" b="69801"/>
          <a:stretch>
            <a:fillRect/>
          </a:stretch>
        </p:blipFill>
        <p:spPr bwMode="auto">
          <a:xfrm>
            <a:off x="285720" y="142852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 descr="C:\Users\Владелец\Desktop\IMG_6684-27-05-19-09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214686"/>
            <a:ext cx="2786566" cy="3643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916</TotalTime>
  <Words>694</Words>
  <Application>Microsoft Office PowerPoint</Application>
  <PresentationFormat>Экран (4:3)</PresentationFormat>
  <Paragraphs>107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Северо-Осетинский государственный  университет имени Коста Левановича Хетагурова</vt:lpstr>
      <vt:lpstr> Научный руководитель магистерской программы:</vt:lpstr>
      <vt:lpstr>  Общая характеристика магистерской программы</vt:lpstr>
      <vt:lpstr>Цель программы магистратуры</vt:lpstr>
      <vt:lpstr>Срок освоения программы магистратуры  </vt:lpstr>
      <vt:lpstr>Требования к уровню подготовки, необходимому  для освоения ООП ВО по направлению  44.04.01  Педагогическое  образование</vt:lpstr>
      <vt:lpstr> КОМПЕТЕНЦИИ ВЫПУСКНИКА, ФОРМИРУЕМЫЕ В РЕЗУЛЬТАТЕ ОСВОЕНИЯ ПРОГРАММЫ </vt:lpstr>
      <vt:lpstr>   Область профессиональной деятельности выпускника   </vt:lpstr>
      <vt:lpstr>            Виды профессиональной деятельности выпускника </vt:lpstr>
      <vt:lpstr>Задачи профессиональной деятельности выпускника (педагогическая деятельность):</vt:lpstr>
      <vt:lpstr>Задачи профессиональной деятельности выпускника (методическая деятельность)</vt:lpstr>
      <vt:lpstr>Задачи профессиональной деятельности выпускника (научно-исследовательская деятельность) </vt:lpstr>
      <vt:lpstr>ОСОБЕННОСТИ ПРОЦЕССА ОБУЧЕНИЯ</vt:lpstr>
      <vt:lpstr>Условия реализации ООП</vt:lpstr>
      <vt:lpstr>Учебная практика</vt:lpstr>
      <vt:lpstr>НАУЧНО-ИССЛЕДОВАТЕЛЬСКАЯ РАБОТА</vt:lpstr>
      <vt:lpstr>Возможность продолжения образования  после окончания магистратуры </vt:lpstr>
      <vt:lpstr> МЕСТА ПРАКТИКИ  и трудоустройство выпускников </vt:lpstr>
      <vt:lpstr>Слайд 19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Северо-Осетинский государственный  университет имени К. Л. Хетагурова</dc:title>
  <dc:creator>User</dc:creator>
  <cp:lastModifiedBy>NOSU</cp:lastModifiedBy>
  <cp:revision>114</cp:revision>
  <dcterms:created xsi:type="dcterms:W3CDTF">2019-05-01T18:17:54Z</dcterms:created>
  <dcterms:modified xsi:type="dcterms:W3CDTF">2019-05-27T12:24:44Z</dcterms:modified>
</cp:coreProperties>
</file>