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72" r:id="rId12"/>
    <p:sldId id="266" r:id="rId13"/>
    <p:sldId id="267" r:id="rId14"/>
    <p:sldId id="268" r:id="rId15"/>
    <p:sldId id="270" r:id="rId16"/>
    <p:sldId id="271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531E"/>
    <a:srgbClr val="FFFFCC"/>
    <a:srgbClr val="99FFCC"/>
    <a:srgbClr val="CC9900"/>
    <a:srgbClr val="FFCCFF"/>
    <a:srgbClr val="FF0066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69" autoAdjust="0"/>
  </p:normalViewPr>
  <p:slideViewPr>
    <p:cSldViewPr>
      <p:cViewPr>
        <p:scale>
          <a:sx n="90" d="100"/>
          <a:sy n="90" d="100"/>
        </p:scale>
        <p:origin x="-7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1F52FD-915C-4175-9CFF-CAFB604B2332}" type="doc">
      <dgm:prSet loTypeId="urn:microsoft.com/office/officeart/2005/8/layout/process4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1E85860-263B-41FA-B0E6-C7637A99DEED}">
      <dgm:prSet custT="1"/>
      <dgm:spPr/>
      <dgm:t>
        <a:bodyPr/>
        <a:lstStyle/>
        <a:p>
          <a:pPr algn="ctr" rtl="0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проведение научных исследований в области основных закономерностей функционирования фольклора и литературы, в сфере устной, письменной и виртуальной коммуникации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E221857F-E165-4D73-BA4B-FD71784B0162}" type="parTrans" cxnId="{F9FB3A10-E08F-48A9-8860-CB0BA4824D35}">
      <dgm:prSet/>
      <dgm:spPr/>
      <dgm:t>
        <a:bodyPr/>
        <a:lstStyle/>
        <a:p>
          <a:endParaRPr lang="ru-RU"/>
        </a:p>
      </dgm:t>
    </dgm:pt>
    <dgm:pt modelId="{BFE7030B-9642-4874-AF3B-C8F21D7F5756}" type="sibTrans" cxnId="{F9FB3A10-E08F-48A9-8860-CB0BA4824D35}">
      <dgm:prSet/>
      <dgm:spPr/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7F02086C-015B-4E5C-99E5-D51A7D11F1E2}">
      <dgm:prSet custT="1"/>
      <dgm:spPr/>
      <dgm:t>
        <a:bodyPr/>
        <a:lstStyle/>
        <a:p>
          <a:pPr algn="ctr" rtl="0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подготовка и редактирование научных публикаций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5E35F4B9-AB2E-4732-A6EB-5CF58C7C4973}" type="parTrans" cxnId="{6B8B280F-2E62-44EF-A9CC-BF957CCD31F2}">
      <dgm:prSet/>
      <dgm:spPr/>
      <dgm:t>
        <a:bodyPr/>
        <a:lstStyle/>
        <a:p>
          <a:endParaRPr lang="ru-RU"/>
        </a:p>
      </dgm:t>
    </dgm:pt>
    <dgm:pt modelId="{59F48409-C362-4B89-B0CD-1375E2B439A7}" type="sibTrans" cxnId="{6B8B280F-2E62-44EF-A9CC-BF957CCD31F2}">
      <dgm:prSet/>
      <dgm:spPr/>
      <dgm:t>
        <a:bodyPr/>
        <a:lstStyle/>
        <a:p>
          <a:endParaRPr lang="ru-RU"/>
        </a:p>
      </dgm:t>
    </dgm:pt>
    <dgm:pt modelId="{1B5F6716-08E5-42A8-BDCE-D337221D4031}">
      <dgm:prSet custT="1"/>
      <dgm:spPr/>
      <dgm:t>
        <a:bodyPr/>
        <a:lstStyle/>
        <a:p>
          <a:pPr algn="ctr" rtl="0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участие в работе научных коллективов, проводящих филологические исследования;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738D2E9F-AB88-40F0-B962-E6E5A27532A4}" type="parTrans" cxnId="{46DBCE6C-0BB4-4030-900E-A4B09BC96A52}">
      <dgm:prSet/>
      <dgm:spPr/>
      <dgm:t>
        <a:bodyPr/>
        <a:lstStyle/>
        <a:p>
          <a:endParaRPr lang="ru-RU"/>
        </a:p>
      </dgm:t>
    </dgm:pt>
    <dgm:pt modelId="{DCAF4DDC-E53B-4364-B051-9A0065548E80}" type="sibTrans" cxnId="{46DBCE6C-0BB4-4030-900E-A4B09BC96A52}">
      <dgm:prSet/>
      <dgm:spPr/>
      <dgm:t>
        <a:bodyPr/>
        <a:lstStyle/>
        <a:p>
          <a:endParaRPr lang="ru-RU"/>
        </a:p>
      </dgm:t>
    </dgm:pt>
    <dgm:pt modelId="{E413BDB7-E565-496C-AFD7-F80185D07A1D}">
      <dgm:prSet custT="1"/>
      <dgm:spPr/>
      <dgm:t>
        <a:bodyPr/>
        <a:lstStyle/>
        <a:p>
          <a:pPr algn="ctr" rtl="0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квалифицированный анализ, оценка, реферирование, оформление и продвижение результатов собственной научной деятельности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613282D8-5317-42A5-ABA5-0437FC8A270C}" type="sibTrans" cxnId="{DF8FA197-26AE-4887-B3D9-5B9F0C1A5764}">
      <dgm:prSet/>
      <dgm:spPr/>
      <dgm:t>
        <a:bodyPr/>
        <a:lstStyle/>
        <a:p>
          <a:endParaRPr lang="ru-RU"/>
        </a:p>
      </dgm:t>
    </dgm:pt>
    <dgm:pt modelId="{98BE1315-B243-4013-AE93-904AD5D61C84}" type="parTrans" cxnId="{DF8FA197-26AE-4887-B3D9-5B9F0C1A5764}">
      <dgm:prSet/>
      <dgm:spPr/>
      <dgm:t>
        <a:bodyPr/>
        <a:lstStyle/>
        <a:p>
          <a:endParaRPr lang="ru-RU"/>
        </a:p>
      </dgm:t>
    </dgm:pt>
    <dgm:pt modelId="{67DDAD74-1F7C-4578-BFD3-41C91D72095C}">
      <dgm:prSet custT="1"/>
      <dgm:spPr/>
      <dgm:t>
        <a:bodyPr/>
        <a:lstStyle/>
        <a:p>
          <a:pPr algn="ctr" rtl="0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рецензирование и экспертиза научно-методических и учебно-методических материалов по филологическим дисциплинам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90C55AED-2F9C-494F-8998-21582410CF38}" type="sibTrans" cxnId="{E9FBEE81-1986-4166-BC24-D2D2BD6AE8D7}">
      <dgm:prSet/>
      <dgm:spPr/>
      <dgm:t>
        <a:bodyPr/>
        <a:lstStyle/>
        <a:p>
          <a:endParaRPr lang="ru-RU"/>
        </a:p>
      </dgm:t>
    </dgm:pt>
    <dgm:pt modelId="{98098C33-D06C-4D48-B670-62925FF5593D}" type="parTrans" cxnId="{E9FBEE81-1986-4166-BC24-D2D2BD6AE8D7}">
      <dgm:prSet/>
      <dgm:spPr/>
      <dgm:t>
        <a:bodyPr/>
        <a:lstStyle/>
        <a:p>
          <a:endParaRPr lang="ru-RU"/>
        </a:p>
      </dgm:t>
    </dgm:pt>
    <dgm:pt modelId="{7BB292E3-3A37-4596-9E9A-E849CDC316C8}" type="pres">
      <dgm:prSet presAssocID="{DC1F52FD-915C-4175-9CFF-CAFB604B23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B28BFC-FB5F-4D7C-B11D-21E116A34BE1}" type="pres">
      <dgm:prSet presAssocID="{67DDAD74-1F7C-4578-BFD3-41C91D72095C}" presName="boxAndChildren" presStyleCnt="0"/>
      <dgm:spPr/>
      <dgm:t>
        <a:bodyPr/>
        <a:lstStyle/>
        <a:p>
          <a:endParaRPr lang="ru-RU"/>
        </a:p>
      </dgm:t>
    </dgm:pt>
    <dgm:pt modelId="{FAAA4D5C-FC54-4970-96D2-D5F74EC0D45D}" type="pres">
      <dgm:prSet presAssocID="{67DDAD74-1F7C-4578-BFD3-41C91D72095C}" presName="parentTextBox" presStyleLbl="node1" presStyleIdx="0" presStyleCnt="5"/>
      <dgm:spPr/>
      <dgm:t>
        <a:bodyPr/>
        <a:lstStyle/>
        <a:p>
          <a:endParaRPr lang="ru-RU"/>
        </a:p>
      </dgm:t>
    </dgm:pt>
    <dgm:pt modelId="{64D21F34-0995-42FD-93CB-BFED82E1C74B}" type="pres">
      <dgm:prSet presAssocID="{DCAF4DDC-E53B-4364-B051-9A0065548E80}" presName="sp" presStyleCnt="0"/>
      <dgm:spPr/>
      <dgm:t>
        <a:bodyPr/>
        <a:lstStyle/>
        <a:p>
          <a:endParaRPr lang="ru-RU"/>
        </a:p>
      </dgm:t>
    </dgm:pt>
    <dgm:pt modelId="{8587504E-A49C-4019-9769-3BDF9106ADD2}" type="pres">
      <dgm:prSet presAssocID="{1B5F6716-08E5-42A8-BDCE-D337221D4031}" presName="arrowAndChildren" presStyleCnt="0"/>
      <dgm:spPr/>
      <dgm:t>
        <a:bodyPr/>
        <a:lstStyle/>
        <a:p>
          <a:endParaRPr lang="ru-RU"/>
        </a:p>
      </dgm:t>
    </dgm:pt>
    <dgm:pt modelId="{1B3200DF-2A3B-4BA7-9C6F-F7614691D3D3}" type="pres">
      <dgm:prSet presAssocID="{1B5F6716-08E5-42A8-BDCE-D337221D4031}" presName="parentTextArrow" presStyleLbl="node1" presStyleIdx="1" presStyleCnt="5" custScaleY="71260"/>
      <dgm:spPr/>
      <dgm:t>
        <a:bodyPr/>
        <a:lstStyle/>
        <a:p>
          <a:endParaRPr lang="ru-RU"/>
        </a:p>
      </dgm:t>
    </dgm:pt>
    <dgm:pt modelId="{4C36C8E9-60BA-46FB-9785-61998CEB5F0D}" type="pres">
      <dgm:prSet presAssocID="{59F48409-C362-4B89-B0CD-1375E2B439A7}" presName="sp" presStyleCnt="0"/>
      <dgm:spPr/>
      <dgm:t>
        <a:bodyPr/>
        <a:lstStyle/>
        <a:p>
          <a:endParaRPr lang="ru-RU"/>
        </a:p>
      </dgm:t>
    </dgm:pt>
    <dgm:pt modelId="{4920FE66-BB87-42D7-9A25-790F69EF77E3}" type="pres">
      <dgm:prSet presAssocID="{7F02086C-015B-4E5C-99E5-D51A7D11F1E2}" presName="arrowAndChildren" presStyleCnt="0"/>
      <dgm:spPr/>
      <dgm:t>
        <a:bodyPr/>
        <a:lstStyle/>
        <a:p>
          <a:endParaRPr lang="ru-RU"/>
        </a:p>
      </dgm:t>
    </dgm:pt>
    <dgm:pt modelId="{04BF2AB2-954E-4E5D-B737-CA5DCFA23543}" type="pres">
      <dgm:prSet presAssocID="{7F02086C-015B-4E5C-99E5-D51A7D11F1E2}" presName="parentTextArrow" presStyleLbl="node1" presStyleIdx="2" presStyleCnt="5" custScaleY="71941"/>
      <dgm:spPr/>
      <dgm:t>
        <a:bodyPr/>
        <a:lstStyle/>
        <a:p>
          <a:endParaRPr lang="ru-RU"/>
        </a:p>
      </dgm:t>
    </dgm:pt>
    <dgm:pt modelId="{EFD6A230-5ECE-45F4-A79B-81788AAD8FA2}" type="pres">
      <dgm:prSet presAssocID="{613282D8-5317-42A5-ABA5-0437FC8A270C}" presName="sp" presStyleCnt="0"/>
      <dgm:spPr/>
      <dgm:t>
        <a:bodyPr/>
        <a:lstStyle/>
        <a:p>
          <a:endParaRPr lang="ru-RU"/>
        </a:p>
      </dgm:t>
    </dgm:pt>
    <dgm:pt modelId="{ABA1A175-F61B-405C-AC15-0984DF543A7F}" type="pres">
      <dgm:prSet presAssocID="{E413BDB7-E565-496C-AFD7-F80185D07A1D}" presName="arrowAndChildren" presStyleCnt="0"/>
      <dgm:spPr/>
      <dgm:t>
        <a:bodyPr/>
        <a:lstStyle/>
        <a:p>
          <a:endParaRPr lang="ru-RU"/>
        </a:p>
      </dgm:t>
    </dgm:pt>
    <dgm:pt modelId="{19592279-B5D2-42FF-AFE1-743049195826}" type="pres">
      <dgm:prSet presAssocID="{E413BDB7-E565-496C-AFD7-F80185D07A1D}" presName="parentTextArrow" presStyleLbl="node1" presStyleIdx="3" presStyleCnt="5" custScaleY="75967"/>
      <dgm:spPr/>
      <dgm:t>
        <a:bodyPr/>
        <a:lstStyle/>
        <a:p>
          <a:endParaRPr lang="ru-RU"/>
        </a:p>
      </dgm:t>
    </dgm:pt>
    <dgm:pt modelId="{40F71D7C-97D6-4D33-B365-9C2AD4168992}" type="pres">
      <dgm:prSet presAssocID="{BFE7030B-9642-4874-AF3B-C8F21D7F5756}" presName="sp" presStyleCnt="0"/>
      <dgm:spPr/>
      <dgm:t>
        <a:bodyPr/>
        <a:lstStyle/>
        <a:p>
          <a:endParaRPr lang="ru-RU"/>
        </a:p>
      </dgm:t>
    </dgm:pt>
    <dgm:pt modelId="{CBA36C09-EC6F-4F3B-AF7D-911C71F2E418}" type="pres">
      <dgm:prSet presAssocID="{71E85860-263B-41FA-B0E6-C7637A99DEED}" presName="arrowAndChildren" presStyleCnt="0"/>
      <dgm:spPr/>
      <dgm:t>
        <a:bodyPr/>
        <a:lstStyle/>
        <a:p>
          <a:endParaRPr lang="ru-RU"/>
        </a:p>
      </dgm:t>
    </dgm:pt>
    <dgm:pt modelId="{C90AA94D-2F0B-42B6-8ECF-7446A986983F}" type="pres">
      <dgm:prSet presAssocID="{71E85860-263B-41FA-B0E6-C7637A99DEED}" presName="parentTextArrow" presStyleLbl="node1" presStyleIdx="4" presStyleCnt="5" custScaleY="71212"/>
      <dgm:spPr/>
      <dgm:t>
        <a:bodyPr/>
        <a:lstStyle/>
        <a:p>
          <a:endParaRPr lang="ru-RU"/>
        </a:p>
      </dgm:t>
    </dgm:pt>
  </dgm:ptLst>
  <dgm:cxnLst>
    <dgm:cxn modelId="{82F6D50B-78C3-4A47-B74B-ABDDA7402967}" type="presOf" srcId="{67DDAD74-1F7C-4578-BFD3-41C91D72095C}" destId="{FAAA4D5C-FC54-4970-96D2-D5F74EC0D45D}" srcOrd="0" destOrd="0" presId="urn:microsoft.com/office/officeart/2005/8/layout/process4"/>
    <dgm:cxn modelId="{DF8FA197-26AE-4887-B3D9-5B9F0C1A5764}" srcId="{DC1F52FD-915C-4175-9CFF-CAFB604B2332}" destId="{E413BDB7-E565-496C-AFD7-F80185D07A1D}" srcOrd="1" destOrd="0" parTransId="{98BE1315-B243-4013-AE93-904AD5D61C84}" sibTransId="{613282D8-5317-42A5-ABA5-0437FC8A270C}"/>
    <dgm:cxn modelId="{435DC707-D1CD-46E3-8897-2D1E3FAB45A9}" type="presOf" srcId="{E413BDB7-E565-496C-AFD7-F80185D07A1D}" destId="{19592279-B5D2-42FF-AFE1-743049195826}" srcOrd="0" destOrd="0" presId="urn:microsoft.com/office/officeart/2005/8/layout/process4"/>
    <dgm:cxn modelId="{CF7A5E08-245A-41F4-91ED-12E478CF9271}" type="presOf" srcId="{DC1F52FD-915C-4175-9CFF-CAFB604B2332}" destId="{7BB292E3-3A37-4596-9E9A-E849CDC316C8}" srcOrd="0" destOrd="0" presId="urn:microsoft.com/office/officeart/2005/8/layout/process4"/>
    <dgm:cxn modelId="{E9FBEE81-1986-4166-BC24-D2D2BD6AE8D7}" srcId="{DC1F52FD-915C-4175-9CFF-CAFB604B2332}" destId="{67DDAD74-1F7C-4578-BFD3-41C91D72095C}" srcOrd="4" destOrd="0" parTransId="{98098C33-D06C-4D48-B670-62925FF5593D}" sibTransId="{90C55AED-2F9C-494F-8998-21582410CF38}"/>
    <dgm:cxn modelId="{0F78604D-C94F-4BB7-ACB0-433E5343378A}" type="presOf" srcId="{7F02086C-015B-4E5C-99E5-D51A7D11F1E2}" destId="{04BF2AB2-954E-4E5D-B737-CA5DCFA23543}" srcOrd="0" destOrd="0" presId="urn:microsoft.com/office/officeart/2005/8/layout/process4"/>
    <dgm:cxn modelId="{46DBCE6C-0BB4-4030-900E-A4B09BC96A52}" srcId="{DC1F52FD-915C-4175-9CFF-CAFB604B2332}" destId="{1B5F6716-08E5-42A8-BDCE-D337221D4031}" srcOrd="3" destOrd="0" parTransId="{738D2E9F-AB88-40F0-B962-E6E5A27532A4}" sibTransId="{DCAF4DDC-E53B-4364-B051-9A0065548E80}"/>
    <dgm:cxn modelId="{F9FB3A10-E08F-48A9-8860-CB0BA4824D35}" srcId="{DC1F52FD-915C-4175-9CFF-CAFB604B2332}" destId="{71E85860-263B-41FA-B0E6-C7637A99DEED}" srcOrd="0" destOrd="0" parTransId="{E221857F-E165-4D73-BA4B-FD71784B0162}" sibTransId="{BFE7030B-9642-4874-AF3B-C8F21D7F5756}"/>
    <dgm:cxn modelId="{B12BA371-7B55-4D1C-BC9B-97EB0B3DCC2A}" type="presOf" srcId="{71E85860-263B-41FA-B0E6-C7637A99DEED}" destId="{C90AA94D-2F0B-42B6-8ECF-7446A986983F}" srcOrd="0" destOrd="0" presId="urn:microsoft.com/office/officeart/2005/8/layout/process4"/>
    <dgm:cxn modelId="{39ED3B95-FD0B-49DA-BEDE-9F8BA0BA27F5}" type="presOf" srcId="{1B5F6716-08E5-42A8-BDCE-D337221D4031}" destId="{1B3200DF-2A3B-4BA7-9C6F-F7614691D3D3}" srcOrd="0" destOrd="0" presId="urn:microsoft.com/office/officeart/2005/8/layout/process4"/>
    <dgm:cxn modelId="{6B8B280F-2E62-44EF-A9CC-BF957CCD31F2}" srcId="{DC1F52FD-915C-4175-9CFF-CAFB604B2332}" destId="{7F02086C-015B-4E5C-99E5-D51A7D11F1E2}" srcOrd="2" destOrd="0" parTransId="{5E35F4B9-AB2E-4732-A6EB-5CF58C7C4973}" sibTransId="{59F48409-C362-4B89-B0CD-1375E2B439A7}"/>
    <dgm:cxn modelId="{789D2A91-DDDD-40E5-AB47-DC323A714FA4}" type="presParOf" srcId="{7BB292E3-3A37-4596-9E9A-E849CDC316C8}" destId="{15B28BFC-FB5F-4D7C-B11D-21E116A34BE1}" srcOrd="0" destOrd="0" presId="urn:microsoft.com/office/officeart/2005/8/layout/process4"/>
    <dgm:cxn modelId="{12D7406D-EB53-4F8E-A4B7-82D9585751C9}" type="presParOf" srcId="{15B28BFC-FB5F-4D7C-B11D-21E116A34BE1}" destId="{FAAA4D5C-FC54-4970-96D2-D5F74EC0D45D}" srcOrd="0" destOrd="0" presId="urn:microsoft.com/office/officeart/2005/8/layout/process4"/>
    <dgm:cxn modelId="{D667C6C6-5CC5-4D11-B5F7-522E1BA7B5C6}" type="presParOf" srcId="{7BB292E3-3A37-4596-9E9A-E849CDC316C8}" destId="{64D21F34-0995-42FD-93CB-BFED82E1C74B}" srcOrd="1" destOrd="0" presId="urn:microsoft.com/office/officeart/2005/8/layout/process4"/>
    <dgm:cxn modelId="{ACE357D5-82A8-4366-A294-1E85CEB7A576}" type="presParOf" srcId="{7BB292E3-3A37-4596-9E9A-E849CDC316C8}" destId="{8587504E-A49C-4019-9769-3BDF9106ADD2}" srcOrd="2" destOrd="0" presId="urn:microsoft.com/office/officeart/2005/8/layout/process4"/>
    <dgm:cxn modelId="{0B528219-B1B2-4B1D-877D-FC7D5AE4F87E}" type="presParOf" srcId="{8587504E-A49C-4019-9769-3BDF9106ADD2}" destId="{1B3200DF-2A3B-4BA7-9C6F-F7614691D3D3}" srcOrd="0" destOrd="0" presId="urn:microsoft.com/office/officeart/2005/8/layout/process4"/>
    <dgm:cxn modelId="{29C35CB3-3309-41CB-8BCD-9CDF1BA932CD}" type="presParOf" srcId="{7BB292E3-3A37-4596-9E9A-E849CDC316C8}" destId="{4C36C8E9-60BA-46FB-9785-61998CEB5F0D}" srcOrd="3" destOrd="0" presId="urn:microsoft.com/office/officeart/2005/8/layout/process4"/>
    <dgm:cxn modelId="{6E6DA1B6-E0D6-48A1-8626-9E30693A3609}" type="presParOf" srcId="{7BB292E3-3A37-4596-9E9A-E849CDC316C8}" destId="{4920FE66-BB87-42D7-9A25-790F69EF77E3}" srcOrd="4" destOrd="0" presId="urn:microsoft.com/office/officeart/2005/8/layout/process4"/>
    <dgm:cxn modelId="{6252F90F-8164-4CEC-A272-A40F0D0A217C}" type="presParOf" srcId="{4920FE66-BB87-42D7-9A25-790F69EF77E3}" destId="{04BF2AB2-954E-4E5D-B737-CA5DCFA23543}" srcOrd="0" destOrd="0" presId="urn:microsoft.com/office/officeart/2005/8/layout/process4"/>
    <dgm:cxn modelId="{DE2BE849-3EC4-45C4-A827-6B602825C8C9}" type="presParOf" srcId="{7BB292E3-3A37-4596-9E9A-E849CDC316C8}" destId="{EFD6A230-5ECE-45F4-A79B-81788AAD8FA2}" srcOrd="5" destOrd="0" presId="urn:microsoft.com/office/officeart/2005/8/layout/process4"/>
    <dgm:cxn modelId="{97D16E9D-46E4-4680-8672-97565B0676E7}" type="presParOf" srcId="{7BB292E3-3A37-4596-9E9A-E849CDC316C8}" destId="{ABA1A175-F61B-405C-AC15-0984DF543A7F}" srcOrd="6" destOrd="0" presId="urn:microsoft.com/office/officeart/2005/8/layout/process4"/>
    <dgm:cxn modelId="{91D7E871-BD04-4BDE-A417-5B5F40FDA3D5}" type="presParOf" srcId="{ABA1A175-F61B-405C-AC15-0984DF543A7F}" destId="{19592279-B5D2-42FF-AFE1-743049195826}" srcOrd="0" destOrd="0" presId="urn:microsoft.com/office/officeart/2005/8/layout/process4"/>
    <dgm:cxn modelId="{45A7007A-96F8-4528-AB41-255B294B9B79}" type="presParOf" srcId="{7BB292E3-3A37-4596-9E9A-E849CDC316C8}" destId="{40F71D7C-97D6-4D33-B365-9C2AD4168992}" srcOrd="7" destOrd="0" presId="urn:microsoft.com/office/officeart/2005/8/layout/process4"/>
    <dgm:cxn modelId="{FDBD73F6-FEAF-43A4-A594-A73B16C9EF1C}" type="presParOf" srcId="{7BB292E3-3A37-4596-9E9A-E849CDC316C8}" destId="{CBA36C09-EC6F-4F3B-AF7D-911C71F2E418}" srcOrd="8" destOrd="0" presId="urn:microsoft.com/office/officeart/2005/8/layout/process4"/>
    <dgm:cxn modelId="{B944264F-148C-41DE-B389-F6B0E93566F6}" type="presParOf" srcId="{CBA36C09-EC6F-4F3B-AF7D-911C71F2E418}" destId="{C90AA94D-2F0B-42B6-8ECF-7446A986983F}" srcOrd="0" destOrd="0" presId="urn:microsoft.com/office/officeart/2005/8/layout/process4"/>
  </dgm:cxnLst>
  <dgm:bg>
    <a:solidFill>
      <a:srgbClr val="FFCCFF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51DD9-2473-4141-87D2-7FD37E9D497A}" type="doc">
      <dgm:prSet loTypeId="urn:microsoft.com/office/officeart/2005/8/layout/default#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E0E3010-CE3B-4DE5-9160-0175817895C2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b="1" dirty="0" smtClean="0">
              <a:latin typeface="Century Gothic" pitchFamily="34" charset="0"/>
              <a:cs typeface="Times New Roman" pitchFamily="18" charset="0"/>
            </a:rPr>
            <a:t>теоретический блок:</a:t>
          </a:r>
        </a:p>
        <a:p>
          <a:pPr rtl="0"/>
          <a:r>
            <a:rPr lang="ru-RU" sz="2000" b="1" dirty="0" smtClean="0">
              <a:latin typeface="Century Gothic" pitchFamily="34" charset="0"/>
              <a:cs typeface="Times New Roman" pitchFamily="18" charset="0"/>
            </a:rPr>
            <a:t>глубокое изучение литературы и фольклора в ее многообразных взаимосвязях с мировой литературой и культурой </a:t>
          </a:r>
          <a:endParaRPr lang="ru-RU" sz="2000" b="1" dirty="0">
            <a:latin typeface="Century Gothic" pitchFamily="34" charset="0"/>
            <a:cs typeface="Times New Roman" pitchFamily="18" charset="0"/>
          </a:endParaRPr>
        </a:p>
      </dgm:t>
    </dgm:pt>
    <dgm:pt modelId="{0255066A-AA25-4295-A266-E7E4F6F8BFB4}" type="parTrans" cxnId="{F314073A-3547-43CB-8AA7-AED97C59FEB6}">
      <dgm:prSet/>
      <dgm:spPr/>
      <dgm:t>
        <a:bodyPr/>
        <a:lstStyle/>
        <a:p>
          <a:endParaRPr lang="ru-RU"/>
        </a:p>
      </dgm:t>
    </dgm:pt>
    <dgm:pt modelId="{3ECC1A4C-F225-4CAB-8460-69494A7E6BEC}" type="sibTrans" cxnId="{F314073A-3547-43CB-8AA7-AED97C59FEB6}">
      <dgm:prSet/>
      <dgm:spPr/>
      <dgm:t>
        <a:bodyPr/>
        <a:lstStyle/>
        <a:p>
          <a:endParaRPr lang="ru-RU"/>
        </a:p>
      </dgm:t>
    </dgm:pt>
    <dgm:pt modelId="{29206BCF-3EAB-4CFE-AC95-5B9CA97FC4FB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ru-RU" sz="2000" b="1" dirty="0" smtClean="0">
              <a:latin typeface="Century Gothic" pitchFamily="34" charset="0"/>
              <a:cs typeface="Times New Roman" pitchFamily="18" charset="0"/>
            </a:rPr>
            <a:t>круглые столы по актуальным вопросам филологии</a:t>
          </a:r>
          <a:endParaRPr lang="ru-RU" sz="2000" b="1" dirty="0">
            <a:latin typeface="Century Gothic" pitchFamily="34" charset="0"/>
            <a:cs typeface="Times New Roman" pitchFamily="18" charset="0"/>
          </a:endParaRPr>
        </a:p>
      </dgm:t>
    </dgm:pt>
    <dgm:pt modelId="{5E507C94-C5C0-46F8-9620-A09D118565E3}" type="parTrans" cxnId="{5FFD3909-149A-4856-B3FF-B40A768535E9}">
      <dgm:prSet/>
      <dgm:spPr/>
      <dgm:t>
        <a:bodyPr/>
        <a:lstStyle/>
        <a:p>
          <a:endParaRPr lang="ru-RU"/>
        </a:p>
      </dgm:t>
    </dgm:pt>
    <dgm:pt modelId="{95072D0F-10CA-4D3B-8C72-61294E9D7A68}" type="sibTrans" cxnId="{5FFD3909-149A-4856-B3FF-B40A768535E9}">
      <dgm:prSet/>
      <dgm:spPr/>
      <dgm:t>
        <a:bodyPr/>
        <a:lstStyle/>
        <a:p>
          <a:endParaRPr lang="ru-RU"/>
        </a:p>
      </dgm:t>
    </dgm:pt>
    <dgm:pt modelId="{3F912ABA-BA18-4118-A3E1-13336C8A9132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ru-RU" sz="2000" b="1" dirty="0" smtClean="0">
              <a:latin typeface="Century Gothic" pitchFamily="34" charset="0"/>
              <a:cs typeface="Times New Roman" pitchFamily="18" charset="0"/>
            </a:rPr>
            <a:t>практический блок: активные и интерактивные формы обучения</a:t>
          </a:r>
          <a:endParaRPr lang="ru-RU" sz="2000" b="1" dirty="0">
            <a:latin typeface="Century Gothic" pitchFamily="34" charset="0"/>
            <a:cs typeface="Times New Roman" pitchFamily="18" charset="0"/>
          </a:endParaRPr>
        </a:p>
      </dgm:t>
    </dgm:pt>
    <dgm:pt modelId="{F3FB4CE8-EE30-42CB-BFD6-0CFEF3916827}" type="sibTrans" cxnId="{77A0EBE5-AE58-428E-A8C6-1F74C5DA29A1}">
      <dgm:prSet/>
      <dgm:spPr/>
      <dgm:t>
        <a:bodyPr/>
        <a:lstStyle/>
        <a:p>
          <a:endParaRPr lang="ru-RU"/>
        </a:p>
      </dgm:t>
    </dgm:pt>
    <dgm:pt modelId="{E11165C3-F890-439D-BE51-678A41FFD2E1}" type="parTrans" cxnId="{77A0EBE5-AE58-428E-A8C6-1F74C5DA29A1}">
      <dgm:prSet/>
      <dgm:spPr/>
      <dgm:t>
        <a:bodyPr/>
        <a:lstStyle/>
        <a:p>
          <a:endParaRPr lang="ru-RU"/>
        </a:p>
      </dgm:t>
    </dgm:pt>
    <dgm:pt modelId="{ABDF5A21-22D4-4737-8A10-AF7875D6E24F}">
      <dgm:prSet custT="1"/>
      <dgm:spPr>
        <a:solidFill>
          <a:srgbClr val="FE531E"/>
        </a:solidFill>
      </dgm:spPr>
      <dgm:t>
        <a:bodyPr/>
        <a:lstStyle/>
        <a:p>
          <a:pPr rtl="0"/>
          <a:r>
            <a:rPr lang="ru-RU" sz="2000" b="1" dirty="0" smtClean="0">
              <a:latin typeface="Century Gothic" pitchFamily="34" charset="0"/>
              <a:cs typeface="Times New Roman" pitchFamily="18" charset="0"/>
            </a:rPr>
            <a:t>проблемная лекция, деловые игры, анализ конкретных ситуаций</a:t>
          </a:r>
          <a:endParaRPr lang="ru-RU" sz="2000" b="1" dirty="0">
            <a:latin typeface="Century Gothic" pitchFamily="34" charset="0"/>
            <a:cs typeface="Times New Roman" pitchFamily="18" charset="0"/>
          </a:endParaRPr>
        </a:p>
      </dgm:t>
    </dgm:pt>
    <dgm:pt modelId="{5E7C37D6-0F32-43DF-8C79-32C8C789EA70}" type="sibTrans" cxnId="{82FA2BFA-2ECC-485A-B603-0CAD40EEA039}">
      <dgm:prSet/>
      <dgm:spPr/>
      <dgm:t>
        <a:bodyPr/>
        <a:lstStyle/>
        <a:p>
          <a:endParaRPr lang="ru-RU"/>
        </a:p>
      </dgm:t>
    </dgm:pt>
    <dgm:pt modelId="{9FE8DC04-A85F-430B-9E5E-5022E74783CC}" type="parTrans" cxnId="{82FA2BFA-2ECC-485A-B603-0CAD40EEA039}">
      <dgm:prSet/>
      <dgm:spPr/>
      <dgm:t>
        <a:bodyPr/>
        <a:lstStyle/>
        <a:p>
          <a:endParaRPr lang="ru-RU"/>
        </a:p>
      </dgm:t>
    </dgm:pt>
    <dgm:pt modelId="{3579847C-9B8C-48EC-AEDC-651D5F1E2732}" type="pres">
      <dgm:prSet presAssocID="{E8A51DD9-2473-4141-87D2-7FD37E9D497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AFFD36-2A56-41E3-8532-5A986FA5832E}" type="pres">
      <dgm:prSet presAssocID="{3E0E3010-CE3B-4DE5-9160-0175817895C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A35DD-7C9C-4B69-B73F-CDCB5FA6A916}" type="pres">
      <dgm:prSet presAssocID="{3ECC1A4C-F225-4CAB-8460-69494A7E6BEC}" presName="sibTrans" presStyleCnt="0"/>
      <dgm:spPr/>
    </dgm:pt>
    <dgm:pt modelId="{764FF973-ECA7-42CE-8F8F-4DC22D785CF2}" type="pres">
      <dgm:prSet presAssocID="{3F912ABA-BA18-4118-A3E1-13336C8A913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685AE3-59CD-4257-A15C-96C1901A21ED}" type="pres">
      <dgm:prSet presAssocID="{F3FB4CE8-EE30-42CB-BFD6-0CFEF3916827}" presName="sibTrans" presStyleCnt="0"/>
      <dgm:spPr/>
    </dgm:pt>
    <dgm:pt modelId="{AD5F70FC-A07D-4920-9FFD-4D54DE349647}" type="pres">
      <dgm:prSet presAssocID="{ABDF5A21-22D4-4737-8A10-AF7875D6E24F}" presName="node" presStyleLbl="node1" presStyleIdx="2" presStyleCnt="4" custLinFactNeighborX="237" custLinFactNeighborY="2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C3937D-4D68-40DB-A44A-980648899658}" type="pres">
      <dgm:prSet presAssocID="{5E7C37D6-0F32-43DF-8C79-32C8C789EA70}" presName="sibTrans" presStyleCnt="0"/>
      <dgm:spPr/>
    </dgm:pt>
    <dgm:pt modelId="{AC905E52-1C3F-4EE7-A9FF-BA2E36240619}" type="pres">
      <dgm:prSet presAssocID="{29206BCF-3EAB-4CFE-AC95-5B9CA97FC4FB}" presName="node" presStyleLbl="node1" presStyleIdx="3" presStyleCnt="4" custLinFactNeighborX="131" custLinFactNeighborY="-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668CE5-12B8-41EC-B617-24565F7127AC}" type="presOf" srcId="{3F912ABA-BA18-4118-A3E1-13336C8A9132}" destId="{764FF973-ECA7-42CE-8F8F-4DC22D785CF2}" srcOrd="0" destOrd="0" presId="urn:microsoft.com/office/officeart/2005/8/layout/default#1"/>
    <dgm:cxn modelId="{185869B4-8AF6-4FBD-AA28-807953D741E6}" type="presOf" srcId="{ABDF5A21-22D4-4737-8A10-AF7875D6E24F}" destId="{AD5F70FC-A07D-4920-9FFD-4D54DE349647}" srcOrd="0" destOrd="0" presId="urn:microsoft.com/office/officeart/2005/8/layout/default#1"/>
    <dgm:cxn modelId="{60F04315-3CFE-49D1-B9D2-4D8A72F1CAD1}" type="presOf" srcId="{3E0E3010-CE3B-4DE5-9160-0175817895C2}" destId="{68AFFD36-2A56-41E3-8532-5A986FA5832E}" srcOrd="0" destOrd="0" presId="urn:microsoft.com/office/officeart/2005/8/layout/default#1"/>
    <dgm:cxn modelId="{5FFD3909-149A-4856-B3FF-B40A768535E9}" srcId="{E8A51DD9-2473-4141-87D2-7FD37E9D497A}" destId="{29206BCF-3EAB-4CFE-AC95-5B9CA97FC4FB}" srcOrd="3" destOrd="0" parTransId="{5E507C94-C5C0-46F8-9620-A09D118565E3}" sibTransId="{95072D0F-10CA-4D3B-8C72-61294E9D7A68}"/>
    <dgm:cxn modelId="{F314073A-3547-43CB-8AA7-AED97C59FEB6}" srcId="{E8A51DD9-2473-4141-87D2-7FD37E9D497A}" destId="{3E0E3010-CE3B-4DE5-9160-0175817895C2}" srcOrd="0" destOrd="0" parTransId="{0255066A-AA25-4295-A266-E7E4F6F8BFB4}" sibTransId="{3ECC1A4C-F225-4CAB-8460-69494A7E6BEC}"/>
    <dgm:cxn modelId="{94667CFA-9B1C-47C2-9252-1D486B0543B5}" type="presOf" srcId="{29206BCF-3EAB-4CFE-AC95-5B9CA97FC4FB}" destId="{AC905E52-1C3F-4EE7-A9FF-BA2E36240619}" srcOrd="0" destOrd="0" presId="urn:microsoft.com/office/officeart/2005/8/layout/default#1"/>
    <dgm:cxn modelId="{0C176D96-63AC-4B7D-86DB-CCF4E1DC700D}" type="presOf" srcId="{E8A51DD9-2473-4141-87D2-7FD37E9D497A}" destId="{3579847C-9B8C-48EC-AEDC-651D5F1E2732}" srcOrd="0" destOrd="0" presId="urn:microsoft.com/office/officeart/2005/8/layout/default#1"/>
    <dgm:cxn modelId="{77A0EBE5-AE58-428E-A8C6-1F74C5DA29A1}" srcId="{E8A51DD9-2473-4141-87D2-7FD37E9D497A}" destId="{3F912ABA-BA18-4118-A3E1-13336C8A9132}" srcOrd="1" destOrd="0" parTransId="{E11165C3-F890-439D-BE51-678A41FFD2E1}" sibTransId="{F3FB4CE8-EE30-42CB-BFD6-0CFEF3916827}"/>
    <dgm:cxn modelId="{82FA2BFA-2ECC-485A-B603-0CAD40EEA039}" srcId="{E8A51DD9-2473-4141-87D2-7FD37E9D497A}" destId="{ABDF5A21-22D4-4737-8A10-AF7875D6E24F}" srcOrd="2" destOrd="0" parTransId="{9FE8DC04-A85F-430B-9E5E-5022E74783CC}" sibTransId="{5E7C37D6-0F32-43DF-8C79-32C8C789EA70}"/>
    <dgm:cxn modelId="{38406EA2-2773-4FA0-8E0C-EF68B1449BC5}" type="presParOf" srcId="{3579847C-9B8C-48EC-AEDC-651D5F1E2732}" destId="{68AFFD36-2A56-41E3-8532-5A986FA5832E}" srcOrd="0" destOrd="0" presId="urn:microsoft.com/office/officeart/2005/8/layout/default#1"/>
    <dgm:cxn modelId="{0A37235D-0A32-44C5-9119-6ACD6779EF69}" type="presParOf" srcId="{3579847C-9B8C-48EC-AEDC-651D5F1E2732}" destId="{744A35DD-7C9C-4B69-B73F-CDCB5FA6A916}" srcOrd="1" destOrd="0" presId="urn:microsoft.com/office/officeart/2005/8/layout/default#1"/>
    <dgm:cxn modelId="{ED8CFEFF-4848-442D-A8DA-13963E3A21D4}" type="presParOf" srcId="{3579847C-9B8C-48EC-AEDC-651D5F1E2732}" destId="{764FF973-ECA7-42CE-8F8F-4DC22D785CF2}" srcOrd="2" destOrd="0" presId="urn:microsoft.com/office/officeart/2005/8/layout/default#1"/>
    <dgm:cxn modelId="{F7997106-2050-4738-9867-93090D80283C}" type="presParOf" srcId="{3579847C-9B8C-48EC-AEDC-651D5F1E2732}" destId="{0F685AE3-59CD-4257-A15C-96C1901A21ED}" srcOrd="3" destOrd="0" presId="urn:microsoft.com/office/officeart/2005/8/layout/default#1"/>
    <dgm:cxn modelId="{4F21F327-5918-4048-B344-11A4110A14B1}" type="presParOf" srcId="{3579847C-9B8C-48EC-AEDC-651D5F1E2732}" destId="{AD5F70FC-A07D-4920-9FFD-4D54DE349647}" srcOrd="4" destOrd="0" presId="urn:microsoft.com/office/officeart/2005/8/layout/default#1"/>
    <dgm:cxn modelId="{EA5C2D1E-D2FB-4E6A-8642-D5B1BE8B0EB1}" type="presParOf" srcId="{3579847C-9B8C-48EC-AEDC-651D5F1E2732}" destId="{51C3937D-4D68-40DB-A44A-980648899658}" srcOrd="5" destOrd="0" presId="urn:microsoft.com/office/officeart/2005/8/layout/default#1"/>
    <dgm:cxn modelId="{B7A7B653-6FC5-4CAD-9681-6037ECF8861B}" type="presParOf" srcId="{3579847C-9B8C-48EC-AEDC-651D5F1E2732}" destId="{AC905E52-1C3F-4EE7-A9FF-BA2E36240619}" srcOrd="6" destOrd="0" presId="urn:microsoft.com/office/officeart/2005/8/layout/default#1"/>
  </dgm:cxnLst>
  <dgm:bg>
    <a:solidFill>
      <a:srgbClr val="CC9900"/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AA4D5C-FC54-4970-96D2-D5F74EC0D45D}">
      <dsp:nvSpPr>
        <dsp:cNvPr id="0" name=""/>
        <dsp:cNvSpPr/>
      </dsp:nvSpPr>
      <dsp:spPr>
        <a:xfrm>
          <a:off x="0" y="4752109"/>
          <a:ext cx="8079432" cy="10779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рецензирование и экспертиза научно-методических и учебно-методических материалов по филологическим дисциплинам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752109"/>
        <a:ext cx="8079432" cy="1077957"/>
      </dsp:txXfrm>
    </dsp:sp>
    <dsp:sp modelId="{1B3200DF-2A3B-4BA7-9C6F-F7614691D3D3}">
      <dsp:nvSpPr>
        <dsp:cNvPr id="0" name=""/>
        <dsp:cNvSpPr/>
      </dsp:nvSpPr>
      <dsp:spPr>
        <a:xfrm rot="10800000">
          <a:off x="0" y="3586860"/>
          <a:ext cx="8079432" cy="1181418"/>
        </a:xfrm>
        <a:prstGeom prst="upArrowCallout">
          <a:avLst/>
        </a:prstGeom>
        <a:solidFill>
          <a:schemeClr val="accent4">
            <a:hueOff val="-1125162"/>
            <a:satOff val="0"/>
            <a:lumOff val="4118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участие в работе научных коллективов, проводящих филологические исследования;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3586860"/>
        <a:ext cx="8079432" cy="1181418"/>
      </dsp:txXfrm>
    </dsp:sp>
    <dsp:sp modelId="{04BF2AB2-954E-4E5D-B737-CA5DCFA23543}">
      <dsp:nvSpPr>
        <dsp:cNvPr id="0" name=""/>
        <dsp:cNvSpPr/>
      </dsp:nvSpPr>
      <dsp:spPr>
        <a:xfrm rot="10800000">
          <a:off x="0" y="2410320"/>
          <a:ext cx="8079432" cy="1192709"/>
        </a:xfrm>
        <a:prstGeom prst="upArrowCallout">
          <a:avLst/>
        </a:prstGeom>
        <a:solidFill>
          <a:schemeClr val="accent4">
            <a:hueOff val="-2250323"/>
            <a:satOff val="0"/>
            <a:lumOff val="8236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подготовка и редактирование научных публикаций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2410320"/>
        <a:ext cx="8079432" cy="1192709"/>
      </dsp:txXfrm>
    </dsp:sp>
    <dsp:sp modelId="{19592279-B5D2-42FF-AFE1-743049195826}">
      <dsp:nvSpPr>
        <dsp:cNvPr id="0" name=""/>
        <dsp:cNvSpPr/>
      </dsp:nvSpPr>
      <dsp:spPr>
        <a:xfrm rot="10800000">
          <a:off x="0" y="1167034"/>
          <a:ext cx="8079432" cy="1259456"/>
        </a:xfrm>
        <a:prstGeom prst="upArrowCallout">
          <a:avLst/>
        </a:prstGeom>
        <a:solidFill>
          <a:schemeClr val="accent4">
            <a:hueOff val="-3375485"/>
            <a:satOff val="0"/>
            <a:lumOff val="12353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квалифицированный анализ, оценка, реферирование, оформление и продвижение результатов собственной научной деятельности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1167034"/>
        <a:ext cx="8079432" cy="1259456"/>
      </dsp:txXfrm>
    </dsp:sp>
    <dsp:sp modelId="{C90AA94D-2F0B-42B6-8ECF-7446A986983F}">
      <dsp:nvSpPr>
        <dsp:cNvPr id="0" name=""/>
        <dsp:cNvSpPr/>
      </dsp:nvSpPr>
      <dsp:spPr>
        <a:xfrm rot="10800000">
          <a:off x="0" y="2580"/>
          <a:ext cx="8079432" cy="1180622"/>
        </a:xfrm>
        <a:prstGeom prst="upArrowCallout">
          <a:avLst/>
        </a:prstGeom>
        <a:solidFill>
          <a:schemeClr val="accent4">
            <a:hueOff val="-4500646"/>
            <a:satOff val="0"/>
            <a:lumOff val="16471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проведение научных исследований в области основных закономерностей функционирования фольклора и литературы, в сфере устной, письменной и виртуальной коммуникации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2580"/>
        <a:ext cx="8079432" cy="118062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AFFD36-2A56-41E3-8532-5A986FA5832E}">
      <dsp:nvSpPr>
        <dsp:cNvPr id="0" name=""/>
        <dsp:cNvSpPr/>
      </dsp:nvSpPr>
      <dsp:spPr>
        <a:xfrm>
          <a:off x="1008" y="111513"/>
          <a:ext cx="3931518" cy="2358910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entury Gothic" pitchFamily="34" charset="0"/>
              <a:cs typeface="Times New Roman" pitchFamily="18" charset="0"/>
            </a:rPr>
            <a:t>теоретический блок: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entury Gothic" pitchFamily="34" charset="0"/>
              <a:cs typeface="Times New Roman" pitchFamily="18" charset="0"/>
            </a:rPr>
            <a:t>глубокое изучение литературы и фольклора в ее многообразных взаимосвязях с мировой литературой и культурой </a:t>
          </a:r>
          <a:endParaRPr lang="ru-RU" sz="2000" b="1" kern="1200" dirty="0">
            <a:latin typeface="Century Gothic" pitchFamily="34" charset="0"/>
            <a:cs typeface="Times New Roman" pitchFamily="18" charset="0"/>
          </a:endParaRPr>
        </a:p>
      </dsp:txBody>
      <dsp:txXfrm>
        <a:off x="1008" y="111513"/>
        <a:ext cx="3931518" cy="2358910"/>
      </dsp:txXfrm>
    </dsp:sp>
    <dsp:sp modelId="{764FF973-ECA7-42CE-8F8F-4DC22D785CF2}">
      <dsp:nvSpPr>
        <dsp:cNvPr id="0" name=""/>
        <dsp:cNvSpPr/>
      </dsp:nvSpPr>
      <dsp:spPr>
        <a:xfrm>
          <a:off x="4325677" y="111513"/>
          <a:ext cx="3931518" cy="2358910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entury Gothic" pitchFamily="34" charset="0"/>
              <a:cs typeface="Times New Roman" pitchFamily="18" charset="0"/>
            </a:rPr>
            <a:t>практический блок: активные и интерактивные формы обучения</a:t>
          </a:r>
          <a:endParaRPr lang="ru-RU" sz="2000" b="1" kern="1200" dirty="0">
            <a:latin typeface="Century Gothic" pitchFamily="34" charset="0"/>
            <a:cs typeface="Times New Roman" pitchFamily="18" charset="0"/>
          </a:endParaRPr>
        </a:p>
      </dsp:txBody>
      <dsp:txXfrm>
        <a:off x="4325677" y="111513"/>
        <a:ext cx="3931518" cy="2358910"/>
      </dsp:txXfrm>
    </dsp:sp>
    <dsp:sp modelId="{AD5F70FC-A07D-4920-9FFD-4D54DE349647}">
      <dsp:nvSpPr>
        <dsp:cNvPr id="0" name=""/>
        <dsp:cNvSpPr/>
      </dsp:nvSpPr>
      <dsp:spPr>
        <a:xfrm>
          <a:off x="10325" y="2925686"/>
          <a:ext cx="3931518" cy="2358910"/>
        </a:xfrm>
        <a:prstGeom prst="rect">
          <a:avLst/>
        </a:prstGeom>
        <a:solidFill>
          <a:srgbClr val="FE531E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entury Gothic" pitchFamily="34" charset="0"/>
              <a:cs typeface="Times New Roman" pitchFamily="18" charset="0"/>
            </a:rPr>
            <a:t>проблемная лекция, деловые игры, анализ конкретных ситуаций</a:t>
          </a:r>
          <a:endParaRPr lang="ru-RU" sz="2000" b="1" kern="1200" dirty="0">
            <a:latin typeface="Century Gothic" pitchFamily="34" charset="0"/>
            <a:cs typeface="Times New Roman" pitchFamily="18" charset="0"/>
          </a:endParaRPr>
        </a:p>
      </dsp:txBody>
      <dsp:txXfrm>
        <a:off x="10325" y="2925686"/>
        <a:ext cx="3931518" cy="2358910"/>
      </dsp:txXfrm>
    </dsp:sp>
    <dsp:sp modelId="{AC905E52-1C3F-4EE7-A9FF-BA2E36240619}">
      <dsp:nvSpPr>
        <dsp:cNvPr id="0" name=""/>
        <dsp:cNvSpPr/>
      </dsp:nvSpPr>
      <dsp:spPr>
        <a:xfrm>
          <a:off x="4326685" y="2853692"/>
          <a:ext cx="3931518" cy="2358910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entury Gothic" pitchFamily="34" charset="0"/>
              <a:cs typeface="Times New Roman" pitchFamily="18" charset="0"/>
            </a:rPr>
            <a:t>круглые столы по актуальным вопросам филологии</a:t>
          </a:r>
          <a:endParaRPr lang="ru-RU" sz="2000" b="1" kern="1200" dirty="0">
            <a:latin typeface="Century Gothic" pitchFamily="34" charset="0"/>
            <a:cs typeface="Times New Roman" pitchFamily="18" charset="0"/>
          </a:endParaRPr>
        </a:p>
      </dsp:txBody>
      <dsp:txXfrm>
        <a:off x="4326685" y="2853692"/>
        <a:ext cx="3931518" cy="2358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0FF80-9DD3-4657-8CC3-9A8B8234721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6E3DE-D1DE-403E-97E6-755EB0CA9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9399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6E3DE-D1DE-403E-97E6-755EB0CA9EC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9965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6E3DE-D1DE-403E-97E6-755EB0CA9EC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0939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D29386-415B-4EC2-BFA4-76EBDFA9A79E}" type="slidenum">
              <a:rPr lang="ru-RU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18BAA6-64A4-4A73-97F8-2CBF9662FE81}" type="slidenum">
              <a:rPr lang="ru-RU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800" y="228600"/>
            <a:ext cx="6934200" cy="9037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Северо-Осетинский государственный 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университет имени К. Л. Хетагурова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2362200"/>
            <a:ext cx="6926281" cy="4114800"/>
          </a:xfrm>
          <a:noFill/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Факультет осетинской филологии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осетинского языка и литературы</a:t>
            </a:r>
          </a:p>
          <a:p>
            <a:pPr algn="ctr" eaLnBrk="1" hangingPunct="1">
              <a:defRPr/>
            </a:pPr>
            <a:endParaRPr lang="ru-RU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МАГИСТЕРСКАЯ ПРОГРАММА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cap="all" spc="3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000" b="1" u="sng" cap="all" spc="3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литература народов </a:t>
            </a:r>
            <a:r>
              <a:rPr lang="ru-RU" sz="3000" b="1" u="sng" cap="all" spc="3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ru-RU" sz="3000" b="1" u="sng" cap="all" spc="3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u="sng" cap="all" spc="3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(осетинская литература</a:t>
            </a:r>
            <a:r>
              <a:rPr lang="ru-RU" sz="3000" u="sng" cap="all" spc="3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)»</a:t>
            </a:r>
            <a:r>
              <a:rPr lang="ru-RU" sz="3000" b="1" cap="all" spc="3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cap="all" spc="3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6718" t="41311" r="52940" b="39886"/>
          <a:stretch>
            <a:fillRect/>
          </a:stretch>
        </p:blipFill>
        <p:spPr bwMode="auto">
          <a:xfrm>
            <a:off x="539552" y="3429000"/>
            <a:ext cx="136815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20280" t="14530" r="70577" b="69801"/>
          <a:stretch>
            <a:fillRect/>
          </a:stretch>
        </p:blipFill>
        <p:spPr bwMode="auto">
          <a:xfrm>
            <a:off x="4716016" y="1124744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24936" cy="13407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КОМПЕТЕНЦИИ ВЫПУСКНИКА, ФОРМИРУЕМЫЕ В РЕЗУЛЬТАТЕ ОСВОЕНИЯ ПРОГРАММЫ </a:t>
            </a:r>
            <a:endParaRPr lang="ru-RU" sz="27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424936" cy="5112568"/>
          </a:xfrm>
          <a:solidFill>
            <a:schemeClr val="bg2"/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6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результате освоения программы магистратуры у выпускника формируются следующие компетенции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5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общекультурные:</a:t>
            </a:r>
          </a:p>
          <a:p>
            <a:pPr lvl="0">
              <a:lnSpc>
                <a:spcPct val="120000"/>
              </a:lnSpc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способность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к абстрактному мышлению, анализу,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синтезу;</a:t>
            </a:r>
          </a:p>
          <a:p>
            <a:pPr>
              <a:lnSpc>
                <a:spcPct val="120000"/>
              </a:lnSpc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готовность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действовать в нестандартных ситуациях, нести социальную и этическую ответственность за принятые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решения;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5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бщепрофессиональные: </a:t>
            </a:r>
          </a:p>
          <a:p>
            <a:pPr>
              <a:lnSpc>
                <a:spcPct val="120000"/>
              </a:lnSpc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готовность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к коммуникации в устной и письменной формах на государственном языке Российской Федерации и иностранном языке для решения задач профессиональной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деятельности;</a:t>
            </a:r>
          </a:p>
          <a:p>
            <a:pPr lvl="0">
              <a:lnSpc>
                <a:spcPct val="120000"/>
              </a:lnSpc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владение коммуникативными стратегиями и тактиками, риторическими, стилистическими и языковыми нормами и приемами, принятыми в разных сферах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коммуникации;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lnSpc>
                <a:spcPct val="120000"/>
              </a:lnSpc>
              <a:buNone/>
            </a:pPr>
            <a:r>
              <a:rPr lang="ru-RU" sz="5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профессиональные </a:t>
            </a:r>
            <a:r>
              <a:rPr lang="ru-RU" sz="5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компетенции:</a:t>
            </a:r>
          </a:p>
          <a:p>
            <a:pPr algn="just">
              <a:lnSpc>
                <a:spcPct val="120000"/>
              </a:lnSpc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владение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навыками самостоятельного проведения научных исследований в области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фольклора и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литературы,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в сфере устной, письменной и виртуальной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коммуникации;</a:t>
            </a:r>
          </a:p>
          <a:p>
            <a:pPr lvl="0" algn="just">
              <a:lnSpc>
                <a:spcPct val="120000"/>
              </a:lnSpc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владение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навыками планирования, организации и реализации образовательной деятельности по отдельным видам учебных занятий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по филологическим дисциплинам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в образовательных организациях высшего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образования и др.</a:t>
            </a:r>
            <a:endParaRPr lang="ru-RU" sz="56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6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6400" b="1" dirty="0" smtClean="0">
              <a:solidFill>
                <a:srgbClr val="005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56040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cs typeface="Aharoni" panose="02010803020104030203" pitchFamily="2" charset="-79"/>
              </a:rPr>
              <a:t>НАУЧНО-ИССЛЕДОВАТЕЛЬСКАЯ РАБОТА</a:t>
            </a:r>
            <a:endParaRPr lang="ru-RU" sz="2400" b="1" dirty="0">
              <a:solidFill>
                <a:srgbClr val="00B050"/>
              </a:solidFill>
              <a:cs typeface="Aharoni" panose="02010803020104030203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571480"/>
            <a:ext cx="8143932" cy="4873752"/>
          </a:xfrm>
          <a:solidFill>
            <a:srgbClr val="FFFFCC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b="1" dirty="0" smtClean="0"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  <a:t>	Ежегодно в рамках Дней науки в стенах СОГУ проводится </a:t>
            </a:r>
            <a:r>
              <a:rPr lang="ru-RU" sz="1600" b="1" dirty="0" err="1" smtClean="0"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  <a:t>внутривузовская</a:t>
            </a:r>
            <a:r>
              <a:rPr lang="ru-RU" sz="1600" b="1" dirty="0" smtClean="0"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  <a:t> конференция,  на которой принимают участие магистранты.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  <a:t>	Под научным руководством преподавателей кафедры магистранты участвуют в конкурсах на лучшую НИРС, как внутри СОГУ, так и за пределами.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  <a:t>	Доброй традицией стала подготовка магистрантов кафедры к выездным конференциям различного уровня. Участникам присваиваются призовые места, а руководителей награждают благодарственными письмами. 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  <a:t>	При кафедре действует СНК «</a:t>
            </a:r>
            <a:r>
              <a:rPr lang="ru-RU" sz="1600" b="1" dirty="0" err="1" smtClean="0"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  <a:t>Бонварнон</a:t>
            </a:r>
            <a:r>
              <a:rPr lang="ru-RU" sz="1600" b="1" dirty="0" smtClean="0"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  <a:t>» в соответствии с установленным графиком. Руководитель СНК: </a:t>
            </a:r>
            <a:r>
              <a:rPr lang="ru-RU" sz="1600" b="1" dirty="0" err="1" smtClean="0"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  <a:t>к.п.н</a:t>
            </a:r>
            <a:r>
              <a:rPr lang="ru-RU" sz="1600" b="1" dirty="0" smtClean="0"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  <a:t>., доцент кафедры осетинского языка и литературы </a:t>
            </a:r>
            <a:r>
              <a:rPr lang="ru-RU" sz="1600" b="1" dirty="0" err="1" smtClean="0"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  <a:t>Бежаева</a:t>
            </a:r>
            <a:r>
              <a:rPr lang="ru-RU" sz="1600" b="1" dirty="0" smtClean="0"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  <a:t> Ф.Г. 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  <a:t>	СНК создан с целью углубления теоретических знаний и практического погружения в профессию. Важной задачей кружка является повышение интереса к научному и учебно-воспитательному процессу. Результаты работы СНК отражаются в содержаниях докладов конференций, а также научных публикациях.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  <a:t>	Активность научной работы магистрантов характеризуют большим количество публикаций. </a:t>
            </a:r>
          </a:p>
          <a:p>
            <a:pPr marL="0" indent="0" algn="just">
              <a:buNone/>
            </a:pPr>
            <a:endParaRPr lang="ru-RU" sz="7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69160"/>
            <a:ext cx="1728192" cy="190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869160"/>
            <a:ext cx="1728000" cy="19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69160"/>
            <a:ext cx="1728192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1" y="457200"/>
            <a:ext cx="8401080" cy="111441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/>
            <a:r>
              <a:rPr lang="ru-RU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Возможность продолжения образования </a:t>
            </a:r>
            <a:br>
              <a:rPr lang="ru-RU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окончания магистратуры</a:t>
            </a:r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628800"/>
            <a:ext cx="8318728" cy="5229200"/>
          </a:xfr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очная и заочная аспирантура по направлению 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45.06.01 Языкознание и литературоведение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Направленность программы Литература народов Российской Федерации (осетинская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7499520" cy="1152128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cs typeface="Aharoni" panose="02010803020104030203" pitchFamily="2" charset="-79"/>
              </a:rPr>
              <a:t>учебно-методическое  обеспечение</a:t>
            </a:r>
            <a:b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cs typeface="Aharoni" panose="02010803020104030203" pitchFamily="2" charset="-79"/>
              </a:rPr>
            </a:b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cs typeface="Aharoni" panose="02010803020104030203" pitchFamily="2" charset="-79"/>
              </a:rPr>
              <a:t>м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cs typeface="Aharoni" panose="02010803020104030203" pitchFamily="2" charset="-79"/>
              </a:rPr>
              <a:t>агистерской программы </a:t>
            </a:r>
            <a:b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cs typeface="Aharoni" panose="02010803020104030203" pitchFamily="2" charset="-79"/>
              </a:rPr>
            </a:b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cs typeface="Aharoni" panose="02010803020104030203" pitchFamily="2" charset="-79"/>
              </a:rPr>
              <a:t>«литература народов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cs typeface="Aharoni" panose="02010803020104030203" pitchFamily="2" charset="-79"/>
              </a:rPr>
              <a:t>россии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cs typeface="Aharoni" panose="02010803020104030203" pitchFamily="2" charset="-79"/>
              </a:rPr>
              <a:t>» (осетинская литература): </a:t>
            </a:r>
            <a:endParaRPr lang="ru-RU" sz="2000" b="1" i="1" dirty="0" smtClean="0">
              <a:solidFill>
                <a:schemeClr val="accent3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9223" name="Text Box 15"/>
          <p:cNvSpPr txBox="1">
            <a:spLocks noChangeArrowheads="1"/>
          </p:cNvSpPr>
          <p:nvPr/>
        </p:nvSpPr>
        <p:spPr bwMode="auto">
          <a:xfrm>
            <a:off x="3543300" y="3602038"/>
            <a:ext cx="1749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4098" name="Picture 2" descr="C:\Users\AKH.Gazdarova\Desktop\120517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01" y="1474810"/>
            <a:ext cx="2088232" cy="26102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KH.Gazdarova\Desktop\15993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972" y="4193972"/>
            <a:ext cx="1846064" cy="24451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KH.Gazdarova\Desktop\04042016_19-500x5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04423"/>
            <a:ext cx="2448272" cy="2951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KH.Gazdarova\Desktop\17543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1395682"/>
            <a:ext cx="1896662" cy="29464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KH.Gazdarova\Desktop\183104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3968750"/>
            <a:ext cx="1512168" cy="25664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KH.Gazdarova\Desktop\100547478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2" y="1340768"/>
            <a:ext cx="1872208" cy="2758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AKH.Gazdarova\Desktop\100547484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6134"/>
            <a:ext cx="1989595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AKH.Gazdarova\Desktop\101069573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123" y="4109386"/>
            <a:ext cx="1622820" cy="2484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AKH.Gazdarova\Desktop\1452767173_dzhikaev-shamil-oblozhka-knigi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26669"/>
            <a:ext cx="2229035" cy="3412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10872" cy="95436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u="sng" dirty="0" smtClean="0">
                <a:solidFill>
                  <a:srgbClr val="014B0D"/>
                </a:solidFill>
              </a:rPr>
              <a:t/>
            </a:r>
            <a:br>
              <a:rPr lang="ru-RU" sz="2700" b="1" u="sng" dirty="0" smtClean="0">
                <a:solidFill>
                  <a:srgbClr val="014B0D"/>
                </a:solidFill>
              </a:rPr>
            </a:br>
            <a:r>
              <a:rPr lang="ru-RU" sz="2700" b="1" u="sng" dirty="0" smtClean="0">
                <a:solidFill>
                  <a:srgbClr val="014B0D"/>
                </a:solidFill>
              </a:rPr>
              <a:t/>
            </a:r>
            <a:br>
              <a:rPr lang="ru-RU" sz="2700" b="1" u="sng" dirty="0" smtClean="0">
                <a:solidFill>
                  <a:srgbClr val="014B0D"/>
                </a:solidFill>
              </a:rPr>
            </a:br>
            <a:r>
              <a:rPr lang="ru-RU" sz="2700" b="1" u="sng" dirty="0" smtClean="0">
                <a:solidFill>
                  <a:srgbClr val="014B0D"/>
                </a:solidFill>
              </a:rPr>
              <a:t/>
            </a:r>
            <a:br>
              <a:rPr lang="ru-RU" sz="2700" b="1" u="sng" dirty="0" smtClean="0">
                <a:solidFill>
                  <a:srgbClr val="014B0D"/>
                </a:solidFill>
              </a:rPr>
            </a:br>
            <a:r>
              <a:rPr lang="ru-RU" sz="2700" b="1" u="sng" dirty="0">
                <a:solidFill>
                  <a:srgbClr val="014B0D"/>
                </a:solidFill>
              </a:rPr>
              <a:t/>
            </a:r>
            <a:br>
              <a:rPr lang="ru-RU" sz="2700" b="1" u="sng" dirty="0">
                <a:solidFill>
                  <a:srgbClr val="014B0D"/>
                </a:solidFill>
              </a:rPr>
            </a:br>
            <a:r>
              <a:rPr lang="ru-RU" sz="2700" b="1" u="sng" dirty="0" smtClean="0">
                <a:solidFill>
                  <a:srgbClr val="014B0D"/>
                </a:solidFill>
              </a:rPr>
              <a:t/>
            </a:r>
            <a:br>
              <a:rPr lang="ru-RU" sz="2700" b="1" u="sng" dirty="0" smtClean="0">
                <a:solidFill>
                  <a:srgbClr val="014B0D"/>
                </a:solidFill>
              </a:rPr>
            </a:b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МЕСТА ПРАКТИКИ </a:t>
            </a:r>
            <a:b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700" b="1" cap="all" dirty="0" smtClean="0">
                <a:solidFill>
                  <a:schemeClr val="accent1">
                    <a:lumMod val="50000"/>
                  </a:schemeClr>
                </a:solidFill>
              </a:rPr>
              <a:t>и трудоустройство выпускников</a:t>
            </a:r>
            <a:endParaRPr lang="ru-RU" dirty="0"/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228600" y="1371600"/>
            <a:ext cx="8558213" cy="527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358775">
              <a:spcBef>
                <a:spcPts val="600"/>
              </a:spcBef>
              <a:buFont typeface="Arial" charset="0"/>
              <a:buNone/>
              <a:defRPr/>
            </a:pPr>
            <a:endParaRPr lang="ru-RU" sz="2400" u="sng" dirty="0">
              <a:solidFill>
                <a:srgbClr val="014B0D"/>
              </a:solidFill>
              <a:latin typeface="Arial" charset="0"/>
            </a:endParaRPr>
          </a:p>
          <a:p>
            <a:pPr lvl="3" algn="just">
              <a:defRPr/>
            </a:pP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Во 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 обучения студенты проходят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учебную, педагогическую, научно-исследовательскую и преддипломную практику.  В процессе прохождения практик они отбирают 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фактические материалы для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ВКР (магистерской диссертации).</a:t>
            </a:r>
          </a:p>
          <a:p>
            <a:pPr lvl="3" algn="just">
              <a:defRPr/>
            </a:pPr>
            <a:endParaRPr lang="ru-RU" sz="3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Выпускники 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магистерской программы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могут стать </a:t>
            </a:r>
            <a:r>
              <a:rPr lang="ru-RU" sz="36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преподавателями, журналистами, корректорами, редакторами, корреспондентами, литературными критиками, учеными-филологами, писателями, секретарями-референтами со знанием двух языков, обозревателями, переводчиками, сотрудниками кадровой службы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" algn="just">
              <a:defRPr/>
            </a:pPr>
            <a:r>
              <a:rPr lang="ru-RU" sz="3300" dirty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1224136" cy="152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142844" y="1988840"/>
            <a:ext cx="4429156" cy="446449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45720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800" b="1" dirty="0" smtClean="0">
                <a:ln w="22225">
                  <a:solidFill>
                    <a:srgbClr val="0202A2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100%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преподавателей имеют ученые степени кандидатов и докторов наук.</a:t>
            </a:r>
          </a:p>
          <a:p>
            <a:pPr marL="274320" indent="-45720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45720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преподаватели имеют звание доцента или профессора.</a:t>
            </a:r>
          </a:p>
          <a:p>
            <a:pPr marL="274320" indent="-45720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45720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2844" y="0"/>
            <a:ext cx="8586790" cy="14382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bIns="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Образовательный процесс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обеспечивают высококвалифицированные   кадры:</a:t>
            </a:r>
          </a:p>
        </p:txBody>
      </p:sp>
      <p:sp>
        <p:nvSpPr>
          <p:cNvPr id="11" name="Лента лицом вверх 10"/>
          <p:cNvSpPr/>
          <p:nvPr/>
        </p:nvSpPr>
        <p:spPr>
          <a:xfrm>
            <a:off x="1607323" y="3643314"/>
            <a:ext cx="1500198" cy="428628"/>
          </a:xfrm>
          <a:prstGeom prst="ribbon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Лента лицом вверх 11"/>
          <p:cNvSpPr/>
          <p:nvPr/>
        </p:nvSpPr>
        <p:spPr>
          <a:xfrm>
            <a:off x="1571604" y="5517232"/>
            <a:ext cx="1571636" cy="500066"/>
          </a:xfrm>
          <a:prstGeom prst="ribbon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 descr="E:\Тим\ИГХТУ\Графика\Презентация\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9745"/>
              </a:clrFrom>
              <a:clrTo>
                <a:srgbClr val="009745">
                  <a:alpha val="0"/>
                </a:srgbClr>
              </a:clrTo>
            </a:clrChange>
          </a:blip>
          <a:srcRect l="9747" t="12431" r="7397" b="12975"/>
          <a:stretch>
            <a:fillRect/>
          </a:stretch>
        </p:blipFill>
        <p:spPr bwMode="auto">
          <a:xfrm>
            <a:off x="7500958" y="0"/>
            <a:ext cx="1049338" cy="8651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AKH.Gazdarova\Desktop\img-20190418-wa00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3888432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G:\Новая папка\school-powerpoint-background-hd-background-images-for-pp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500034" y="492125"/>
            <a:ext cx="8001056" cy="6365875"/>
          </a:xfrm>
          <a:noFill/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0202A2"/>
              </a:buClr>
              <a:buSzTx/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Востребованность рынком труда высококвалифицированных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специалистов в области филологии;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0202A2"/>
              </a:buClr>
              <a:buSzTx/>
              <a:buFont typeface="Wingdings" panose="05000000000000000000" pitchFamily="2" charset="2"/>
              <a:buChar char="Ø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Гарантия высокого уровня подготовки, обеспечивающего конкурентоспособность магистров на рынке труда;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0202A2"/>
              </a:buClr>
              <a:buSzTx/>
              <a:buFont typeface="Wingdings" panose="05000000000000000000" pitchFamily="2" charset="2"/>
              <a:buChar char="Ø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Подготовка магистров с учетом профессиональных требований к специалистам, предъявляемых потенциальными работодателями и рынком профессиональной деятельности;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0202A2"/>
              </a:buClr>
              <a:buSzTx/>
              <a:buFont typeface="Wingdings" panose="05000000000000000000" pitchFamily="2" charset="2"/>
              <a:buChar char="Ø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Участие потенциальных работодателей в составлении и рецензировании учебных программ по специальным дисциплинам;</a:t>
            </a:r>
            <a:endParaRPr lang="ru-RU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0202A2"/>
              </a:buClr>
              <a:buSzTx/>
              <a:buFont typeface="Wingdings" panose="05000000000000000000" pitchFamily="2" charset="2"/>
              <a:buChar char="Ø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Использование современных технологий обучения, позволяющих совмещать теоретическое обучение с получением практических навыков в сфере профессиональной деятельности;</a:t>
            </a:r>
            <a:endParaRPr lang="ru-RU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0202A2"/>
              </a:buClr>
              <a:buSzTx/>
              <a:buFont typeface="Wingdings" panose="05000000000000000000" pitchFamily="2" charset="2"/>
              <a:buChar char="Ø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Возможность составления индивидуального плана обучения;</a:t>
            </a:r>
            <a:endParaRPr lang="ru-RU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0202A2"/>
              </a:buClr>
              <a:buSzTx/>
              <a:buFont typeface="Wingdings" panose="05000000000000000000" pitchFamily="2" charset="2"/>
              <a:buChar char="Ø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Возможность дальнейшего развития научных изысканий и </a:t>
            </a:r>
          </a:p>
          <a:p>
            <a:pPr marL="0" indent="0" algn="just">
              <a:lnSpc>
                <a:spcPct val="120000"/>
              </a:lnSpc>
              <a:spcBef>
                <a:spcPts val="1200"/>
              </a:spcBef>
              <a:buClr>
                <a:srgbClr val="0202A2"/>
              </a:buClr>
              <a:buSzTx/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использования полученных результатов в аспирантуре и докторантуре;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0202A2"/>
              </a:buClr>
              <a:buSzTx/>
              <a:buFont typeface="Wingdings" panose="05000000000000000000" pitchFamily="2" charset="2"/>
              <a:buChar char="Ø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Финансовая поддержка научных изысканий в форме </a:t>
            </a:r>
          </a:p>
          <a:p>
            <a:pPr marL="0" indent="0" algn="just">
              <a:lnSpc>
                <a:spcPct val="120000"/>
              </a:lnSpc>
              <a:spcBef>
                <a:spcPts val="1200"/>
              </a:spcBef>
              <a:buClr>
                <a:srgbClr val="0202A2"/>
              </a:buClr>
              <a:buSzTx/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грантов, именных стипендий и др.</a:t>
            </a:r>
            <a:endParaRPr lang="ru-RU" sz="2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596" y="0"/>
            <a:ext cx="8229600" cy="49212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rIns="0" bIns="0" anchor="b"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Преимущества программы: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7200"/>
            <a:ext cx="8136904" cy="762000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</a:rPr>
              <a:t>КОНТАКТНАЯ ИНФОРМАЦИЯ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584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077200" cy="5643578"/>
          </a:xfrm>
          <a:solidFill>
            <a:srgbClr val="FFFF00"/>
          </a:solidFill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362026, РСО-Алания, г.Владикавказ, ул.Ватутина 44-46,</a:t>
            </a:r>
          </a:p>
          <a:p>
            <a:pPr algn="ctr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Филологический корпус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Кафедра осетинского языка и литературы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Телефон: +7(8672) 333373 доб.204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+7(8672) 333373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доб.20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E-mail:      osfil00@mail.ru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Новая папка\FA7B4F6E-310C-4179-BC85-97C4716C6145_w1200_r1_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3645024"/>
            <a:ext cx="5468098" cy="30758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352800" y="228600"/>
            <a:ext cx="5562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Научный руководитель магистерской программы:</a:t>
            </a:r>
            <a:endParaRPr lang="ru-RU" altLang="ru-RU" sz="3200" b="1" dirty="0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124200" y="3214686"/>
            <a:ext cx="5715000" cy="3643314"/>
          </a:xfrm>
          <a:ln>
            <a:solidFill>
              <a:srgbClr val="0070C0"/>
            </a:solidFill>
          </a:ln>
          <a:effectLst>
            <a:softEdge rad="31750"/>
          </a:effectLst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ГАЗДАРОВА АЗА ХАДЗБАТЫРОВНА</a:t>
            </a:r>
            <a:endParaRPr lang="ru-RU" sz="2800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  <a:defRPr/>
            </a:pPr>
            <a:r>
              <a:rPr lang="ru-RU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кандидат филологических наук, доцент кафедры осетинского языка и литературы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AutoShape 7" descr="https://apf.mail.ru/cgi-bin/readmsg/DSC_0813.jpg?id=13808865470000000168%3B0%3B4&amp;exif=1&amp;bs=13605879&amp;bl=6329793&amp;ct=image%2Fjpeg&amp;cn=DSC_0813.jpg&amp;cte=base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36718" t="41311" r="52940" b="39886"/>
          <a:stretch>
            <a:fillRect/>
          </a:stretch>
        </p:blipFill>
        <p:spPr bwMode="auto">
          <a:xfrm>
            <a:off x="273664" y="126909"/>
            <a:ext cx="2892623" cy="260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E:\Новая папка\a_94d3099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2438400" cy="1624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457200"/>
            <a:ext cx="6984776" cy="52352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itchFamily="18" charset="0"/>
              </a:rPr>
              <a:t>Цель программы магистратуры</a:t>
            </a:r>
            <a:endParaRPr lang="ru-RU" dirty="0">
              <a:solidFill>
                <a:srgbClr val="7030A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1219200"/>
            <a:ext cx="6775648" cy="50901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магистратуры имеет своей </a:t>
            </a:r>
            <a:r>
              <a:rPr lang="ru-RU" sz="2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у студентов личностных качеств и формирование общекультурных (общенаучных, социально-личностных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,)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профессиональных компетенций в соответствии с ФГОС ВО по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направлению подготовки 45.04.01 Филология; </a:t>
            </a:r>
          </a:p>
          <a:p>
            <a:pPr algn="just"/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программы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заключается в обеспечении системы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качественной подготовки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высококвалифицированных филологов, обладающих глубокими знаниями в области теории,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практики, 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таккже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научно-исследовательской работе. </a:t>
            </a:r>
            <a:endParaRPr lang="ru-RU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8377" t="10548" r="47500" b="23595"/>
          <a:stretch>
            <a:fillRect/>
          </a:stretch>
        </p:blipFill>
        <p:spPr bwMode="auto">
          <a:xfrm>
            <a:off x="0" y="0"/>
            <a:ext cx="178591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6" name="Rectangle 24"/>
          <p:cNvSpPr>
            <a:spLocks noGrp="1" noChangeArrowheads="1"/>
          </p:cNvSpPr>
          <p:nvPr>
            <p:ph type="title"/>
          </p:nvPr>
        </p:nvSpPr>
        <p:spPr>
          <a:xfrm>
            <a:off x="2514600" y="116632"/>
            <a:ext cx="6172200" cy="115212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5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ЦЕЛЕВАЯ АУДИТОРИЯ МАГИСТЕРСКОЙ </a:t>
            </a:r>
            <a:r>
              <a:rPr lang="ru-RU" sz="25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ПРОГРАММЫ:</a:t>
            </a:r>
            <a:endParaRPr lang="en-US" sz="25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03" name="Rectangle 82"/>
          <p:cNvSpPr>
            <a:spLocks noChangeArrowheads="1"/>
          </p:cNvSpPr>
          <p:nvPr/>
        </p:nvSpPr>
        <p:spPr bwMode="black">
          <a:xfrm>
            <a:off x="3533775" y="3894138"/>
            <a:ext cx="41767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b="1">
                <a:solidFill>
                  <a:srgbClr val="000000"/>
                </a:solidFill>
              </a:rPr>
              <a:t> </a:t>
            </a:r>
          </a:p>
          <a:p>
            <a:pPr eaLnBrk="0" hangingPunct="0"/>
            <a:r>
              <a:rPr lang="ru-RU" altLang="ru-RU" b="1">
                <a:solidFill>
                  <a:srgbClr val="000000"/>
                </a:solidFill>
              </a:rPr>
              <a:t> </a:t>
            </a:r>
          </a:p>
          <a:p>
            <a:pPr eaLnBrk="0" hangingPunct="0"/>
            <a:endParaRPr lang="en-US" altLang="ru-RU" b="1">
              <a:solidFill>
                <a:srgbClr val="000000"/>
              </a:solidFill>
            </a:endParaRPr>
          </a:p>
        </p:txBody>
      </p:sp>
      <p:sp>
        <p:nvSpPr>
          <p:cNvPr id="25604" name="Rectangle 84"/>
          <p:cNvSpPr>
            <a:spLocks noChangeArrowheads="1"/>
          </p:cNvSpPr>
          <p:nvPr/>
        </p:nvSpPr>
        <p:spPr bwMode="black">
          <a:xfrm>
            <a:off x="2071670" y="1428736"/>
            <a:ext cx="682081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500" dirty="0" smtClean="0"/>
              <a:t>бакалавры; </a:t>
            </a:r>
          </a:p>
          <a:p>
            <a:pPr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500" dirty="0" smtClean="0"/>
              <a:t>педагоги образовательных организаций разного уровня; </a:t>
            </a:r>
          </a:p>
          <a:p>
            <a:pPr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500" dirty="0" smtClean="0"/>
              <a:t>педагоги-исследователи; </a:t>
            </a:r>
          </a:p>
          <a:p>
            <a:pPr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500" dirty="0" smtClean="0"/>
              <a:t>работники сферы образования, желающие повысить уровень образования или получить дополнительную </a:t>
            </a:r>
          </a:p>
          <a:p>
            <a:pPr eaLnBrk="0" hangingPunct="0">
              <a:lnSpc>
                <a:spcPct val="150000"/>
              </a:lnSpc>
            </a:pPr>
            <a:r>
              <a:rPr lang="ru-RU" sz="2500" dirty="0" smtClean="0"/>
              <a:t>профессию.</a:t>
            </a:r>
            <a:endParaRPr lang="en-US" altLang="ru-RU" sz="2500" b="1" dirty="0"/>
          </a:p>
        </p:txBody>
      </p:sp>
      <p:sp>
        <p:nvSpPr>
          <p:cNvPr id="25605" name="Rectangle 86"/>
          <p:cNvSpPr>
            <a:spLocks noChangeArrowheads="1"/>
          </p:cNvSpPr>
          <p:nvPr/>
        </p:nvSpPr>
        <p:spPr bwMode="black">
          <a:xfrm>
            <a:off x="4238625" y="2209800"/>
            <a:ext cx="4905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b="1" dirty="0">
                <a:solidFill>
                  <a:srgbClr val="000000"/>
                </a:solidFill>
              </a:rPr>
              <a:t>   </a:t>
            </a:r>
            <a:endParaRPr lang="en-US" altLang="ru-RU" b="1" dirty="0">
              <a:solidFill>
                <a:srgbClr val="000000"/>
              </a:solidFill>
            </a:endParaRPr>
          </a:p>
        </p:txBody>
      </p:sp>
      <p:sp>
        <p:nvSpPr>
          <p:cNvPr id="25614" name="Rectangle 128"/>
          <p:cNvSpPr>
            <a:spLocks noChangeArrowheads="1"/>
          </p:cNvSpPr>
          <p:nvPr/>
        </p:nvSpPr>
        <p:spPr bwMode="auto">
          <a:xfrm>
            <a:off x="36513" y="6910388"/>
            <a:ext cx="9144000" cy="228600"/>
          </a:xfrm>
          <a:prstGeom prst="rect">
            <a:avLst/>
          </a:prstGeom>
          <a:solidFill>
            <a:schemeClr val="accent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b="1">
              <a:solidFill>
                <a:srgbClr val="000000"/>
              </a:solidFill>
            </a:endParaRPr>
          </a:p>
        </p:txBody>
      </p:sp>
      <p:sp>
        <p:nvSpPr>
          <p:cNvPr id="25617" name="Rectangle 82"/>
          <p:cNvSpPr>
            <a:spLocks noChangeArrowheads="1"/>
          </p:cNvSpPr>
          <p:nvPr/>
        </p:nvSpPr>
        <p:spPr bwMode="black">
          <a:xfrm>
            <a:off x="2514600" y="5486400"/>
            <a:ext cx="510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altLang="ru-RU" b="1" dirty="0">
              <a:solidFill>
                <a:srgbClr val="000000"/>
              </a:solidFill>
            </a:endParaRPr>
          </a:p>
        </p:txBody>
      </p:sp>
      <p:pic>
        <p:nvPicPr>
          <p:cNvPr id="9" name="Picture 2" descr="E:\Новая папка\1482244546_fond-rodnaya-kniga-oset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916" y="4947706"/>
            <a:ext cx="2595143" cy="1816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136904" cy="6480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5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Задачи профессиональной деятельности выпускника</a:t>
            </a:r>
            <a:endParaRPr lang="ru-RU" sz="2500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992888" cy="568863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lvl="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6400" b="1" i="1" u="sng" dirty="0" smtClean="0">
                <a:latin typeface="Times New Roman" pitchFamily="18" charset="0"/>
                <a:cs typeface="Times New Roman" pitchFamily="18" charset="0"/>
              </a:rPr>
              <a:t>научно-исследовательская деятельность</a:t>
            </a:r>
            <a:r>
              <a:rPr lang="ru-RU" sz="6400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самостоятельное проведение научных исследований в области 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системы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языка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и основных закономерностей функционирования 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фольклора и литературы, в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сфере устной, письменной и виртуальной коммуникации;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квалифицированный анализ, оценка, реферирование, оформление и продвижение результатов собственной научной деятельности;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подготовка и редактирование научных публикаций;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участие в работе научных коллективов, проводящих филологические исследования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6400" b="1" i="1" u="sng" dirty="0" smtClean="0">
                <a:latin typeface="Times New Roman" pitchFamily="18" charset="0"/>
                <a:cs typeface="Times New Roman" pitchFamily="18" charset="0"/>
              </a:rPr>
              <a:t>педагогическая деятельность</a:t>
            </a:r>
            <a:r>
              <a:rPr lang="ru-RU" sz="6400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планирование, организация и реализация образовательного процесса по отдельным видам учебных занятий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филологическим дисциплинам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образовательных организациях высшего образования;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разработка под руководством специалиста более высокой квалификации учебно-методического обеспечения реализации учебных дисциплин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программ </a:t>
            </a:r>
            <a:r>
              <a:rPr lang="ru-RU" sz="6000" dirty="0" err="1"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и дополнительных профессиональных программ для лиц, имеющих или получающих соответствующую квалификацию;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рецензирование и экспертиза научно-методических и учебно-методических материалов по филологическим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дисциплинам;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участие в организации научно-исследовательской, проектной, учебно-профессиональной и иной деятельности обучающихся по программам </a:t>
            </a:r>
            <a:r>
              <a:rPr lang="ru-RU" sz="6000" dirty="0" err="1"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и дополнительного профессионального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образования,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6000" dirty="0" err="1">
                <a:latin typeface="Times New Roman" pitchFamily="18" charset="0"/>
                <a:cs typeface="Times New Roman" pitchFamily="18" charset="0"/>
              </a:rPr>
              <a:t>профориентационных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мероприятиях со школьниками;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педагогическая поддержка профессионального самоопределения обучающихся по программам </a:t>
            </a:r>
            <a:r>
              <a:rPr lang="ru-RU" sz="6000" dirty="0" err="1"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и ДПО. 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Новая папка\1431672547_11251846_907392889304263_3462686570586588091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412776"/>
            <a:ext cx="1178809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96944" cy="57606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Срок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освоения программы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магистратуры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340768"/>
            <a:ext cx="7467600" cy="5040560"/>
          </a:xfrm>
        </p:spPr>
        <p:txBody>
          <a:bodyPr>
            <a:normAutofit fontScale="92500"/>
          </a:bodyPr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ru-RU" sz="2800" b="1" dirty="0">
              <a:solidFill>
                <a:srgbClr val="FE53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2900" b="1" dirty="0" smtClean="0">
                <a:solidFill>
                  <a:srgbClr val="FE531E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2900" b="1" dirty="0">
                <a:solidFill>
                  <a:srgbClr val="FE53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smtClean="0">
                <a:solidFill>
                  <a:srgbClr val="FE531E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 получения образования по программе магистратуры составляет 2 года. 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Объем программы магистратуры в очной форме обучения, реализуемый за один учебный год, составляет 60 </a:t>
            </a:r>
            <a:r>
              <a:rPr lang="ru-RU" sz="29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з.е</a:t>
            </a:r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(2 года – 120 </a:t>
            </a:r>
            <a:r>
              <a:rPr lang="ru-RU" sz="29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з.е</a:t>
            </a:r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Обучение осуществляется в очной форме.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ru-RU" sz="3200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 smtClean="0"/>
          </a:p>
        </p:txBody>
      </p:sp>
      <p:pic>
        <p:nvPicPr>
          <p:cNvPr id="3074" name="Picture 2" descr="G:\Новая папка\1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27408"/>
            <a:ext cx="3628298" cy="1728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340768"/>
            <a:ext cx="7467600" cy="4419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solidFill>
                  <a:srgbClr val="7030A0"/>
                </a:solidFill>
              </a:rPr>
              <a:t/>
            </a:r>
            <a:br>
              <a:rPr lang="ru-RU" sz="3100" b="1" i="1" dirty="0" smtClean="0">
                <a:solidFill>
                  <a:srgbClr val="7030A0"/>
                </a:solidFill>
              </a:rPr>
            </a:br>
            <a:r>
              <a:rPr lang="ru-RU" sz="3100" b="1" i="1" dirty="0" smtClean="0">
                <a:solidFill>
                  <a:srgbClr val="7030A0"/>
                </a:solidFill>
              </a:rPr>
              <a:t/>
            </a:r>
            <a:br>
              <a:rPr lang="ru-RU" sz="3100" b="1" i="1" dirty="0" smtClean="0">
                <a:solidFill>
                  <a:srgbClr val="7030A0"/>
                </a:solidFill>
              </a:rPr>
            </a:br>
            <a:r>
              <a:rPr lang="ru-RU" sz="2900" b="1" i="1" dirty="0" smtClean="0">
                <a:solidFill>
                  <a:srgbClr val="7030A0"/>
                </a:solidFill>
              </a:rPr>
              <a:t>Требования </a:t>
            </a:r>
            <a:r>
              <a:rPr lang="ru-RU" sz="2900" b="1" i="1" dirty="0" smtClean="0">
                <a:solidFill>
                  <a:srgbClr val="7030A0"/>
                </a:solidFill>
              </a:rPr>
              <a:t>к уровню подготовки, необходимому для освоения </a:t>
            </a:r>
            <a:r>
              <a:rPr lang="ru-RU" sz="2900" b="1" i="1" dirty="0" smtClean="0">
                <a:solidFill>
                  <a:srgbClr val="7030A0"/>
                </a:solidFill>
              </a:rPr>
              <a:t>программы </a:t>
            </a:r>
            <a:r>
              <a:rPr lang="ru-RU" sz="2900" b="1" i="1" dirty="0" smtClean="0">
                <a:solidFill>
                  <a:srgbClr val="7030A0"/>
                </a:solidFill>
              </a:rPr>
              <a:t>магистратуры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901014" cy="510235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Программа магистратуры предназначена для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выпускников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программ бакалавриата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специалистов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 филологического, так и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нефилологического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профиля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Абитуриент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должен иметь документ государственного образца (диплом) о высшем образовании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Лица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имеющие диплом бакалавра или специалиста и желающие освоить данную программу, зачисляются в магистратуру по результатам вступительных испытаний, программы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E:\Новая папка\7ab98bb80e6402078588fe8dad505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1728192" cy="144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8794750" cy="685800"/>
          </a:xfrm>
          <a:effectLst/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Стратегические задачи программы: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940219055"/>
              </p:ext>
            </p:extLst>
          </p:nvPr>
        </p:nvGraphicFramePr>
        <p:xfrm>
          <a:off x="597024" y="836712"/>
          <a:ext cx="807943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99350" cy="457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ОСОБЕННОСТИ ПРОЦЕССА ОБУЧЕНИЯ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234319410"/>
              </p:ext>
            </p:extLst>
          </p:nvPr>
        </p:nvGraphicFramePr>
        <p:xfrm>
          <a:off x="457200" y="1295400"/>
          <a:ext cx="8258204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835</TotalTime>
  <Words>643</Words>
  <Application>Microsoft Office PowerPoint</Application>
  <PresentationFormat>Экран (4:3)</PresentationFormat>
  <Paragraphs>121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Северо-Осетинский государственный  университет имени К. Л. Хетагурова</vt:lpstr>
      <vt:lpstr>Научный руководитель магистерской программы:</vt:lpstr>
      <vt:lpstr>Цель программы магистратуры</vt:lpstr>
      <vt:lpstr>ЦЕЛЕВАЯ АУДИТОРИЯ МАГИСТЕРСКОЙ ПРОГРАММЫ:</vt:lpstr>
      <vt:lpstr>Задачи профессиональной деятельности выпускника</vt:lpstr>
      <vt:lpstr>Срок освоения программы     магистратуры </vt:lpstr>
      <vt:lpstr>  Требования к уровню подготовки, необходимому для освоения программы магистратуры </vt:lpstr>
      <vt:lpstr>Стратегические задачи программы:</vt:lpstr>
      <vt:lpstr>ОСОБЕННОСТИ ПРОЦЕССА ОБУЧЕНИЯ</vt:lpstr>
      <vt:lpstr> КОМПЕТЕНЦИИ ВЫПУСКНИКА, ФОРМИРУЕМЫЕ В РЕЗУЛЬТАТЕ ОСВОЕНИЯ ПРОГРАММЫ </vt:lpstr>
      <vt:lpstr>НАУЧНО-ИССЛЕДОВАТЕЛЬСКАЯ РАБОТА</vt:lpstr>
      <vt:lpstr>Возможность продолжения образования  после окончания магистратуры </vt:lpstr>
      <vt:lpstr>учебно-методическое  обеспечение магистерской программы  «литература народов россии» (осетинская литература): </vt:lpstr>
      <vt:lpstr>     МЕСТА ПРАКТИКИ  и трудоустройство выпускников</vt:lpstr>
      <vt:lpstr>Слайд 15</vt:lpstr>
      <vt:lpstr>Слайд 16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Северо-Осетинский государственный  университет имени К. Л. Хетагурова</dc:title>
  <dc:creator>User</dc:creator>
  <cp:lastModifiedBy>NOSU</cp:lastModifiedBy>
  <cp:revision>119</cp:revision>
  <dcterms:created xsi:type="dcterms:W3CDTF">2019-05-01T18:17:54Z</dcterms:created>
  <dcterms:modified xsi:type="dcterms:W3CDTF">2019-06-13T15:23:05Z</dcterms:modified>
</cp:coreProperties>
</file>