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5ACB-1E69-4855-B717-0894AB282D2B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5A6F-4166-47E9-8BAB-8FEF97409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5ACB-1E69-4855-B717-0894AB282D2B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5A6F-4166-47E9-8BAB-8FEF9740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5ACB-1E69-4855-B717-0894AB282D2B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5A6F-4166-47E9-8BAB-8FEF9740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5ACB-1E69-4855-B717-0894AB282D2B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5A6F-4166-47E9-8BAB-8FEF9740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5ACB-1E69-4855-B717-0894AB282D2B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5A6F-4166-47E9-8BAB-8FEF97409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5ACB-1E69-4855-B717-0894AB282D2B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5A6F-4166-47E9-8BAB-8FEF9740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5ACB-1E69-4855-B717-0894AB282D2B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5A6F-4166-47E9-8BAB-8FEF9740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5ACB-1E69-4855-B717-0894AB282D2B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5A6F-4166-47E9-8BAB-8FEF9740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5ACB-1E69-4855-B717-0894AB282D2B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5A6F-4166-47E9-8BAB-8FEF97409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5ACB-1E69-4855-B717-0894AB282D2B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5A6F-4166-47E9-8BAB-8FEF97409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5ACB-1E69-4855-B717-0894AB282D2B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5A6F-4166-47E9-8BAB-8FEF97409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2B25ACB-1E69-4855-B717-0894AB282D2B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DB5A6F-4166-47E9-8BAB-8FEF97409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image" Target="../media/image2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548680"/>
            <a:ext cx="7344816" cy="6877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small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СЕВЕРО-ОСЕТИНСКИЙ ГОСУДАРСТВЕННЫЙ УНИВЕРСИТЕТ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small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ИМЕНИ </a:t>
            </a:r>
            <a:r>
              <a:rPr kumimoji="0" lang="ru-RU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КОСТА ЛЕВАНОВИЧА </a:t>
            </a:r>
            <a:r>
              <a:rPr kumimoji="0" lang="ru-RU" b="1" i="0" u="none" strike="noStrike" kern="1200" cap="small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ХЕТАГУРОВА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323528" y="260648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712" y="1700808"/>
            <a:ext cx="654519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Факультет химии, биологии и биотехнологии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2636912"/>
            <a:ext cx="4318233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зоологии и биоэкологии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7824" y="3501008"/>
            <a:ext cx="4233147" cy="10464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МАГИСТЕРСКАЯ  ПРОГРАММА</a:t>
            </a:r>
          </a:p>
          <a:p>
            <a:pPr algn="ctr"/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9992" y="5373216"/>
            <a:ext cx="147649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Владикавказ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  <p:pic>
        <p:nvPicPr>
          <p:cNvPr id="11" name="i-main-pic" descr="Картинка 23 из 7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2051200" cy="400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937767" y="1516650"/>
            <a:ext cx="5832648" cy="41394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ОБЪЕКТАМИ ПРОФЕССИОНАЛЬНОЙ ДЕЯТЕЛЬНОСТИ ВЫПУСКНИКОВ ПО НАПРАВЛЕНИЮ ПОДГОТОВКИ ЯВЛЯЮТСЯ:</a:t>
            </a: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539750" algn="l"/>
                <a:tab pos="809625" algn="l"/>
              </a:tabLst>
            </a:pPr>
            <a:endParaRPr kumimoji="0" lang="ru-RU" sz="13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БИОЛОГИЧЕСКИЕ СИСТЕМЫ РАЗЛИЧНЫХ УРОВНЕЙ ОРГАНИЗАЦИИ;</a:t>
            </a:r>
          </a:p>
          <a:p>
            <a:pPr marL="0" marR="0" lvl="0" indent="2540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ПРОЦЕССЫ ИХ ЖИЗНЕДЕЯТЕЛЬНОСТИ И ЭВОЛЮЦИИ;</a:t>
            </a:r>
          </a:p>
          <a:p>
            <a:pPr marL="0" marR="0" lvl="0" indent="2540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БИОЛОГИЧЕСКИЕ, БИОИНЖЕНЕРНЫЕ, БИОМЕДИЦИНСКИЕ, ПРИРОДООХРАНИТЕЛЬНЫЕ ТЕХНОЛОГИИ, БИОЛОГИЧЕСКАЯ ЭКСПЕРТИЗА И МОНИТОРИНГ, ОЦЕНКА И ВОССТАНОВЛЕНИЕ ТЕРРИТОРИАЛЬНЫХ БИОРЕСУРСОВ.</a:t>
            </a:r>
          </a:p>
          <a:p>
            <a:pPr marL="0" marR="0" lvl="0" indent="2540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476672"/>
            <a:ext cx="633670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54000" algn="ctr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ОБЪЕКТЫ ПРОФЕССИОНАЛЬНОЙ ДЕЯТЕЛЬНОСТИ ВЫПУСКНИКОВ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395536" y="332656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agrodiaetus_plate">
            <a:extLst>
              <a:ext uri="{FF2B5EF4-FFF2-40B4-BE49-F238E27FC236}">
                <a16:creationId xmlns:a16="http://schemas.microsoft.com/office/drawing/2014/main" id="{1B1E215F-705C-407C-97C2-D9DC6FE55D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516650"/>
            <a:ext cx="2830263" cy="325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186441" y="1466924"/>
            <a:ext cx="5348162" cy="39241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МАГИСТР ПО НАПРАВЛЕНИЮ ПОДГОТОВКИ 06.04.01 БИОЛОГИЯ ГОТОВИТСЯ К СЛЕДУЮЩИМ ВИДАМ ПРОФЕССИОНАЛЬНОЙ ДЕЯТЕЛЬНОСТИ: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НАУЧНО-ИССЛЕДОВАТЕЛЬСКАЯ;</a:t>
            </a:r>
          </a:p>
          <a:p>
            <a:pPr marL="0" marR="0" lvl="0" indent="2540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НАУЧНО-ПРОИЗВОДСТВЕННАЯ;</a:t>
            </a:r>
          </a:p>
          <a:p>
            <a:pPr marL="0" marR="0" lvl="0" indent="2540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ПРОЕКТНОЙ;</a:t>
            </a:r>
          </a:p>
          <a:p>
            <a:pPr marL="0" marR="0" lvl="0" indent="2540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ОРГАНИЗАЦИОННО-УПРАВЛЕНЧЕСКОЙ ДЕЯТЕЛЬНОСТИ; </a:t>
            </a:r>
          </a:p>
          <a:p>
            <a:pPr marL="0" marR="0" lvl="0" indent="2540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ПЕДАГОГИЧЕСКОЙ ДЕЯТЕЛЬНОСТИ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48680"/>
            <a:ext cx="60486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54000" algn="ctr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ПРОФЕССИОНАЛЬНОЙ ДЕЯТЕЛЬНОСТИ ВЫПУСКНИКА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395536" y="332656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Dscn9043">
            <a:extLst>
              <a:ext uri="{FF2B5EF4-FFF2-40B4-BE49-F238E27FC236}">
                <a16:creationId xmlns:a16="http://schemas.microsoft.com/office/drawing/2014/main" id="{24B68C52-9222-4CCA-A374-624DF7FE2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340" y="4509120"/>
            <a:ext cx="2619356" cy="2234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F63EC16-8AB1-4C88-A574-632D63EDA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40" y="1608385"/>
            <a:ext cx="2406771" cy="321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395536" y="332656"/>
            <a:ext cx="18722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915816" y="1790381"/>
            <a:ext cx="5904656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80962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САМОСТОЯТЕЛЬНЫЙ  ВЫБОР  И  ОБОСНОВАНИЕ  ЦЕЛИ,  ОРГАНИЗАЦИЯ  И  ПРОВЕДЕНИЕ  НАУЧНОГО ИССЛЕДОВАНИЯ ПО АКТУАЛЬНОЙ ПРОБЛЕМЕ В СООТВЕТСТВИИ СО СПЕЦИАЛИЗАЦИЕЙ;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80962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ФОРМУЛИРОВКА НОВЫХ ЗАДАЧ, ВОЗНИКАЮЩИХ В ХОДЕ ИССЛЕДОВАНИЯ;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80962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ВЫБОР, ОБОСНОВАНИЕ И ОСВОЕНИЕ МЕТОДОВ, АДЕКВАТНЫХ ПОСТАВЛЕННОЙ ЦЕЛИ;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80962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ОСВОЕНИЕ  НОВЫХ  ТЕОРИЙ,  МОДЕЛЕЙ,  МЕТОДОВ  ИССЛЕДОВАНИЯ,  РАЗРАБОТКА  НОВЫХ  МЕТОДИЧЕСКИХ ПОДХОДОВ;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80962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НАУЧНОЙ ИНФОРМАЦИЕЙ С ИСПОЛЬЗОВАНИЕМ НОВЫХ ТЕХНОЛОГИЙ;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80962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ОБРАБОТКА И КРИТИЧЕСКАЯ ОЦЕНКА РЕЗУЛЬТАТОВ ИССЛЕДОВАНИЙ;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809625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И ОФОРМЛЕНИЕ НАУЧНЫХ ПУБЛИКАЦИЙ, ОТЧЕТОВ, ПАТЕНТОВ И ДОКЛАДОВ, ПРОВЕДЕНИЕ СЕМИНАРОВ, КОНФЕРЕНЦИЙ.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7600" y="476672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indent="254000" algn="ctr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</a:pP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НАУЧНО-ИССЛЕДОВАТЕЛЬСКАЯ ДЕЯТЕЛЬНОСТЬ:</a:t>
            </a:r>
            <a:endParaRPr kumimoji="0" lang="ru-RU" sz="800" b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4E18F7-AE22-488F-A168-0D338B7683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7048"/>
          <a:stretch/>
        </p:blipFill>
        <p:spPr>
          <a:xfrm flipH="1">
            <a:off x="539552" y="1556792"/>
            <a:ext cx="191109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76E69D-12E2-408E-8531-D2CAC68CF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33190"/>
            <a:ext cx="237626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ICD\Desktop\ФОТО СИМПОЗИУМ 14.05.19г\DSC_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29000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59632" y="1716609"/>
            <a:ext cx="7632848" cy="42934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ПОЛУЧЕНИЕ НАВЫКОВ САМОСТОЯТЕЛЬНОГО  ПЛАНИРОВАНИЯ  И  ПРОВЕДЕНИЯ  ПОЛЕВЫХ,  ЛАБОРАТОРНО-ПРИКЛАДНЫХ  РАБОТ, КОНТРОЛЬ БИОТЕХНОЛОГИЧЕСКИХ ПРОЦЕССОВ В СООТВЕТСТВИИ СО СПЕЦИАЛИЗАЦИЕЙ;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ОСВОЕНИЕ И УЧАСТИЕ В СОЗДАНИИ НОВЫХ БИОЛОГИЧЕСКИХ ТЕХНОЛОГИЙ;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ПЛАНИРОВАНИЕ И ПРОВЕДЕНИЕ ПРИРОДООХРАННЫХ МЕРОПРИЯТИЙ;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ПЛАНИРОВАНИЕ И ПРОВЕДЕНИЕ БИОМОНИТОРИНГА И ОЦЕНКИ СОСТОЯНИЯ ПРИРОДНОЙ СРЕДЫ;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 И  АНАЛИЗ  ИМЕЮЩЕЙСЯ  ИНФОРМАЦИИ  ПО  ПРОБЛЕМЕ  С  ИСПОЛЬЗОВАНИЕМ  СОВРЕМЕННЫХ  МЕТОДОВ АВТОМАТИЗИРОВАННОГО СБОРА И ОБРАБОТКИ ИНФОРМАЦИИ;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ПОДГОТОВКЕ И ПУБЛИКАЦИИ ОБЗОРОВ, СТАТЕЙ, НАУЧНО-ТЕХНИЧЕСКИХ ОТЧЕТОВ, ПАТЕНТОВ И ПРОЕКТОВ;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ПОДГОТОВКЕ НОРМАТИВНЫХ МЕТОДИЧЕСКИХ ДОКУМЕНТОВ.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76672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kumimoji="0" lang="ru-RU" b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НАУЧНО-ПРОИЗВОДСТВЕННАЯ И ПРОЕКТНАЯ ДЕЯТЕЛЬНОСТЬ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251520" y="188640"/>
            <a:ext cx="17281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251520" y="188640"/>
            <a:ext cx="17281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339752" y="980728"/>
            <a:ext cx="6048672" cy="32316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ОСУЩЕСТВЛЕНИЕ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ПЕДАГОГИЧЕСКОЙ ДЕЯТЕЛЬНОСТИ ПО ПРОЕКТИРОВАНИЮ И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ОБРАЗОВАТЕЛЬНОГО ПРОЦЕССА В ОБЩЕОБРАЗОВАТЕЛЬНЫХ ОРГАНИЗАЦИЯХ И ОБРАЗОВАТЕЛЬНЫХ ОРГАНИЗАЦИЯХ ВЫСШЕГО ОБРАЗОВАНИЯ В СООТВЕТСТВИИ С НАПРАВЛЕНИЕМ ПОДГОТОВКИ;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ОСУЩЕСТВЛЕНИЕ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ПЕДАГОГИЧЕСКОЙ ДЕЯТЕЛЬНОСТИ В ПРОФЕССИОНАЛЬНЫХ ОБРАЗОВАТЕЛЬНЫХ ОРГАНИЗАЦИЯХ В СООТВЕТСТВИИ С НАПРАВЛЕНИЕМ ПОДГОТОВКИ.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332656"/>
            <a:ext cx="461100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ДЕЯТЕЛЬНОСТЬ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098" name="AutoShape 2" descr="https://mail.yandex.ru/message_part/20190528_104417.jpg?_uid=28942190&amp;name=20190528_104417.jpg&amp;hid=1.2&amp;ids=169166461003153908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1965815" cy="262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49080"/>
            <a:ext cx="1823182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779912" y="4148298"/>
            <a:ext cx="3384376" cy="25394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332656"/>
            <a:ext cx="538234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КОМПЕТЕНЦИИ ВЫПУСКНИКА, ФОРМИРУЕМЫЕ В РЕЗУЛЬТАТЕ ОСВОЕНИЯ ПРОГРАММЫ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268760"/>
            <a:ext cx="6048672" cy="46628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РЕЗУЛЬТАТЕ ОСВОЕНИЯ ПРОГРАММЫ МАГИСТРАТУРЫ У ВЫПУСКНИКА ФОРМИРУЮТСЯ ОБЩЕКУЛЬТУРНЫЕ (ОК), ОБЩЕПРОФЕССИОНАЛЬНЫЕ (ОПК) И ПРОФЕССИОНАЛЬНЫЕ (ПК) КОМПЕТЕНЦИИ. 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ЧАСТНОСТИ ПРОФЕССИОНАЛЬНЫЕ КОМПЕТЕНЦИИ ПОЗВОЛЯЮТ ТВОРЧЕСКИ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ИСПОЛЬЗОВАТЬ В НАУЧНОЙ И ПРОИЗВОДСТВЕННО-ТЕХНОЛОГИЧЕСКОЙ ДЕЯТЕЛЬНОСТИ ЗНАНИЯ ФУНДАМЕНТАЛЬНЫХ И ПРИКЛАДНЫХ РАЗДЕЛОВ БИОЛОГИЧЕСКИХ ДИСЦИПЛИН 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ФОРМИРУЮТСЯ В ПРОЦЕССЕ ПРОВЕДЕНИЯ ЛЕКЦИОННЫХ И ПРАКТИЧЕСКИХ ЗАНЯТИЙ, ПРОХОЖДЕНИЯ ПРАКТИК, ПРОВЕДЕНИЯ     ПОЛЕВЫХ И ЛАБОРАТОРНЫХ ЭКСПЕРИМЕНТОВ, КОНСУЛЬТИРОВАНИЯ С УЧЕТОМ СПЕЦИФИКИ  ОТРАСЛЕЙ СПЕЦИАЛИЗАЦИИ,  ВЗАИМОДЕЙСТВИЯ С РАБОТОДАТЕЛЯМИ.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179512" y="260648"/>
            <a:ext cx="17281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332656"/>
            <a:ext cx="568863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ПРОДОЛЖЕНИЯ ОБРАЗОВАНИЯ ПОСЛЕ ОКОНЧАНИЯ МАГИСТРАТУРЫ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6752" y="1643526"/>
            <a:ext cx="507605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ОЧНАЯ И ЗАОЧНАЯ АСПИРАНТУРА ПО НАПРАВЛЕНИЮ 06.06.01 БИОЛОГИЯ,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Направленность программы ЭКОЛОГИЯ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179512" y="260648"/>
            <a:ext cx="17281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rcro56.ru/download.php/rcro/files/PAGES/IMAGES/ee7a0afb-2322-486b-89a5-79b7ffaf68e4/DB45FC88B042C34B268017335208147D?title=shapka.jpg">
            <a:extLst>
              <a:ext uri="{FF2B5EF4-FFF2-40B4-BE49-F238E27FC236}">
                <a16:creationId xmlns:a16="http://schemas.microsoft.com/office/drawing/2014/main" id="{07370B9F-FD6F-437B-9AD0-DAD29BAC0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08" y="1268760"/>
            <a:ext cx="2526604" cy="158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F66C12-4BF7-4E4E-B18B-7D28EFE98760}"/>
              </a:ext>
            </a:extLst>
          </p:cNvPr>
          <p:cNvSpPr/>
          <p:nvPr/>
        </p:nvSpPr>
        <p:spPr>
          <a:xfrm>
            <a:off x="1907704" y="3405158"/>
            <a:ext cx="633169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ВЫСОКОКВАЛИФИЦИРОВАННЫЕ   КАДРЫ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57B18-21C1-41CA-AC30-3024C7BAA909}"/>
              </a:ext>
            </a:extLst>
          </p:cNvPr>
          <p:cNvSpPr txBox="1"/>
          <p:nvPr/>
        </p:nvSpPr>
        <p:spPr>
          <a:xfrm>
            <a:off x="1885753" y="4844730"/>
            <a:ext cx="2400459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 биологических наук, профессора – 4</a:t>
            </a:r>
          </a:p>
          <a:p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9F6C27-B3AF-4B35-B998-AF6DFE5C3FB2}"/>
              </a:ext>
            </a:extLst>
          </p:cNvPr>
          <p:cNvSpPr txBox="1"/>
          <p:nvPr/>
        </p:nvSpPr>
        <p:spPr>
          <a:xfrm>
            <a:off x="5822409" y="4869160"/>
            <a:ext cx="2566015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Кандидаты биологических наук, доценты, старшие </a:t>
            </a:r>
          </a:p>
          <a:p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– 3</a:t>
            </a:r>
          </a:p>
          <a:p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7F99E54E-EA56-4B2C-B7F2-E69B30853899}"/>
              </a:ext>
            </a:extLst>
          </p:cNvPr>
          <p:cNvSpPr/>
          <p:nvPr/>
        </p:nvSpPr>
        <p:spPr>
          <a:xfrm>
            <a:off x="2687685" y="4068556"/>
            <a:ext cx="484632" cy="776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914FAD93-1608-4C28-A651-CBEC7AA10EB1}"/>
              </a:ext>
            </a:extLst>
          </p:cNvPr>
          <p:cNvSpPr/>
          <p:nvPr/>
        </p:nvSpPr>
        <p:spPr>
          <a:xfrm>
            <a:off x="6773615" y="4092986"/>
            <a:ext cx="484632" cy="776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86BE03-5418-466C-A3A7-C9930BCD0EE4}"/>
              </a:ext>
            </a:extLst>
          </p:cNvPr>
          <p:cNvSpPr/>
          <p:nvPr/>
        </p:nvSpPr>
        <p:spPr>
          <a:xfrm>
            <a:off x="3203181" y="476672"/>
            <a:ext cx="37276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ПРОГРАММЫ: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D9A17EA2-5A93-49CA-B15F-F481F1FA7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355" y="1124744"/>
            <a:ext cx="6161338" cy="48743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ВОСТРЕБОВАННОСТЬ РЫНКОМ ТРУДА ВЫСОКОКВАЛИФИЦИРОВАННЫХ СПЕЦИАЛИСТОВ В ОБЛАСТИ ЭКОЛОГИИ и БИОЛОГИИ;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ГАРАНТИЯ ВЫСОКОГО УРОВНЯ ПОДГОТОВКИ, ОБЕСПЕЧИВАЮЩЕГО КОНКУРЕНТОСПОСОБНОСТЬ МАГИСТРОВ НА РЫНКЕ ТРУДА;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МАГИСТРОВ С УЧЕТОМ ПРОФЕССИОНАЛЬНЫХ ТРЕБОВАНИЙ К СПЕЦИАЛИСТАМ, ПРЕДЪЯВЛЯЕМЫХ ПОТЕНЦИАЛЬНЫМИ РАБОТОДАТЕЛЯМИ И РЫНКОМ ПРОФЕССИОНАЛЬНОЙ ДЕЯТЕЛЬНОСТИ;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ПОТЕНЦИАЛЬНЫХ РАБОТОДАТЕЛЕЙ В СОСТАВЛЕНИИ И РЕЦЕНЗИРОВАНИИ УЧЕБНЫХ ПРОГРАММ ПО СПЕЦИАЛЬНЫМ ДИСЦИПЛИНАМ;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ТЕХНОЛОГИЙ ОБУЧЕНИЯ, ПОЗВОЛЯЮЩИХ СОВМЕЩАТЬ ТЕОРЕТИЧЕСКОЕ ОБУЧЕНИЕ С ПОЛУЧЕНИЕМ ПРАКТИЧЕСКИХ НАВЫКОВ В СФЕРЕ ПРОФЕССИОНАЛЬНОЙ ДЕЯТЕЛЬНОСТИ;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СОСТАВЛЕНИЯ ИНДИВИДУАЛЬНОГО ПЛАНА ОБУЧЕНИЯ;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ДАЛЬНЕЙШЕГО РАЗВИТИЯ НАУЧНЫХ ИЗЫСКАНИЙ И ИСПОЛЬЗОВАНИЯ ПОЛУЧЕННЫХ РЕЗУЛЬТАТОВ В АСПИРАНТУРЕ И ДОКТОРАНТУРЕ;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ПОДДЕРЖКА НАУЧНЫХ ИЗЫСКАНИЙ В ФОРМЕ ГРАНТОВ, ИМЕННЫХ СТИПЕНДИЙ И ДР.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699FFF-CCB1-4951-AD71-1B863983E24E}"/>
              </a:ext>
            </a:extLst>
          </p:cNvPr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204219" y="289247"/>
            <a:ext cx="1584176" cy="1113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5773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404664"/>
            <a:ext cx="59046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МЕСТА ПРАКТИКИ </a:t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трудоустройство выпускников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Алания  Национальный-Пар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408" y="1196752"/>
            <a:ext cx="2016224" cy="2016224"/>
          </a:xfrm>
          <a:prstGeom prst="rect">
            <a:avLst/>
          </a:prstGeom>
          <a:noFill/>
        </p:spPr>
      </p:pic>
      <p:pic>
        <p:nvPicPr>
          <p:cNvPr id="1028" name="Picture 4" descr="https://pp.userapi.com/c850628/v850628640/12979e/KnB_EUmErv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2160240" cy="21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ICD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340768"/>
            <a:ext cx="1609766" cy="146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http://itd1.mycdn.me/image?id=872185292926&amp;t=20&amp;plc=WEB&amp;tkn=*USFwJnUFbwWztnW-g-ZmlmJX3_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429000"/>
            <a:ext cx="229027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388" y="2780928"/>
            <a:ext cx="2435282" cy="4154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50" dirty="0"/>
              <a:t>Северо-Осетинский государственный </a:t>
            </a:r>
          </a:p>
          <a:p>
            <a:pPr algn="ctr"/>
            <a:r>
              <a:rPr lang="ru-RU" sz="1050" dirty="0"/>
              <a:t>природный заповедник</a:t>
            </a:r>
          </a:p>
        </p:txBody>
      </p:sp>
      <p:pic>
        <p:nvPicPr>
          <p:cNvPr id="1032" name="Picture 8" descr="C:\Users\ICD\Desktop\ю.юб.ю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556792"/>
            <a:ext cx="3008932" cy="750376"/>
          </a:xfrm>
          <a:prstGeom prst="rect">
            <a:avLst/>
          </a:prstGeom>
          <a:noFill/>
        </p:spPr>
      </p:pic>
      <p:pic>
        <p:nvPicPr>
          <p:cNvPr id="1034" name="Picture 10" descr="Фото профиля minprirod_ossetia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492896"/>
            <a:ext cx="1932806" cy="1932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СКЛТ (г. Алагир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4221088"/>
            <a:ext cx="2049016" cy="20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596336" y="5445224"/>
            <a:ext cx="1353256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Северо-Кавказский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лесной техникум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5733256"/>
            <a:ext cx="20612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Диагностический центр</a:t>
            </a:r>
          </a:p>
          <a:p>
            <a:r>
              <a:rPr lang="ru-RU" sz="1400" dirty="0">
                <a:cs typeface="Times New Roman" pitchFamily="18" charset="0"/>
              </a:rPr>
              <a:t>(медико-биологический</a:t>
            </a:r>
          </a:p>
        </p:txBody>
      </p:sp>
      <p:pic>
        <p:nvPicPr>
          <p:cNvPr id="1037" name="Picture 13" descr="C:\Users\ICD\Desktop\011120161241388425877_2.jpg"/>
          <p:cNvPicPr>
            <a:picLocks noChangeAspect="1" noChangeArrowheads="1"/>
          </p:cNvPicPr>
          <p:nvPr/>
        </p:nvPicPr>
        <p:blipFill>
          <a:blip r:embed="rId9" cstate="print"/>
          <a:srcRect l="10479" r="7465"/>
          <a:stretch>
            <a:fillRect/>
          </a:stretch>
        </p:blipFill>
        <p:spPr bwMode="auto">
          <a:xfrm>
            <a:off x="971600" y="5373216"/>
            <a:ext cx="1748590" cy="1323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10" cstate="print"/>
          <a:srcRect l="20280" t="14530" r="70577" b="69801"/>
          <a:stretch>
            <a:fillRect/>
          </a:stretch>
        </p:blipFill>
        <p:spPr bwMode="auto">
          <a:xfrm>
            <a:off x="467544" y="332656"/>
            <a:ext cx="136815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027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3A7DFD-6894-4761-B880-CC36859482CD}"/>
              </a:ext>
            </a:extLst>
          </p:cNvPr>
          <p:cNvSpPr/>
          <p:nvPr/>
        </p:nvSpPr>
        <p:spPr>
          <a:xfrm>
            <a:off x="2063654" y="1014458"/>
            <a:ext cx="6336704" cy="17759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36202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РСО-АЛАНИЯ, Г. ВЛАДИКАВКАЗ, УЛ. ВАТУТИНА 44-46, </a:t>
            </a:r>
          </a:p>
          <a:p>
            <a:pPr algn="ctr">
              <a:buFont typeface="Wingdings 2" pitchFamily="18" charset="2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КОРПУС 7, КАБИНЕТ 607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>
              <a:buFont typeface="Wingdings 2" pitchFamily="18" charset="2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ФАКУЛЬТЕТ ХИМИИ, БИОЛОГИИ И БИОТЕХНОЛОГИИ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КАФЕДРА ЗООЛОГИИ И БИОЭКОЛОГИИ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ТЕЛЕФОН: +7(8672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33-33-73,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cherchesova@yandex.ru</a:t>
            </a:r>
            <a:endParaRPr lang="ru-RU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DC992-73F1-4933-BE7C-C55EA788C293}"/>
              </a:ext>
            </a:extLst>
          </p:cNvPr>
          <p:cNvSpPr txBox="1"/>
          <p:nvPr/>
        </p:nvSpPr>
        <p:spPr>
          <a:xfrm>
            <a:off x="3707904" y="332656"/>
            <a:ext cx="347563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310A8E-BDD4-4457-B029-CD7D02D2C4D4}"/>
              </a:ext>
            </a:extLst>
          </p:cNvPr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467544" y="332656"/>
            <a:ext cx="1584176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372D3E-7F7C-4242-9BA6-BB11005160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21651" r="4326" b="12201"/>
          <a:stretch/>
        </p:blipFill>
        <p:spPr>
          <a:xfrm>
            <a:off x="1403648" y="3051975"/>
            <a:ext cx="7344816" cy="348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121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5626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cap="all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Научный  руководитель  </a:t>
            </a:r>
            <a:br>
              <a:rPr lang="ru-RU" sz="1800" cap="all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магистерской  программы:</a:t>
            </a:r>
            <a:endParaRPr lang="ru-RU" altLang="ru-RU" sz="1800" cap="all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564904"/>
            <a:ext cx="4401077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ЧЕРЧЕСОВА СУСАННА КОНСТАНТИНОВНА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323528" y="260648"/>
            <a:ext cx="129614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6056" y="3789040"/>
            <a:ext cx="368457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 кафедрой зоологии и биоэкологии,</a:t>
            </a:r>
          </a:p>
          <a:p>
            <a:pPr algn="ctr"/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 биологических наук, профессор</a:t>
            </a:r>
          </a:p>
        </p:txBody>
      </p:sp>
      <p:pic>
        <p:nvPicPr>
          <p:cNvPr id="8" name="Picture 7" descr="scan0007"/>
          <p:cNvPicPr>
            <a:picLocks noChangeAspect="1" noChangeArrowheads="1"/>
          </p:cNvPicPr>
          <p:nvPr/>
        </p:nvPicPr>
        <p:blipFill>
          <a:blip r:embed="rId3" cstate="print"/>
          <a:srcRect l="2513" t="2667" r="2513" b="7913"/>
          <a:stretch>
            <a:fillRect/>
          </a:stretch>
        </p:blipFill>
        <p:spPr bwMode="auto">
          <a:xfrm>
            <a:off x="6732240" y="1844824"/>
            <a:ext cx="1048891" cy="1352518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0" name="Picture 2" descr="http://900igr.net/up/datai/125452/0007-007-.jpg"/>
          <p:cNvPicPr>
            <a:picLocks noChangeAspect="1" noChangeArrowheads="1"/>
          </p:cNvPicPr>
          <p:nvPr/>
        </p:nvPicPr>
        <p:blipFill>
          <a:blip r:embed="rId4" cstate="print"/>
          <a:srcRect l="12616" t="4510" r="10775"/>
          <a:stretch>
            <a:fillRect/>
          </a:stretch>
        </p:blipFill>
        <p:spPr bwMode="auto">
          <a:xfrm rot="20236371">
            <a:off x="1202475" y="3528238"/>
            <a:ext cx="3790389" cy="270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476672"/>
            <a:ext cx="467275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программы магистратуры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1196752"/>
            <a:ext cx="6696744" cy="40010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Цель магистерской программы «Экология» – дать качественное, доступное, современное образование востребованное обществом, на основе гармоничного сочетания научной, фундаментальной и профессиональной подготовки выпускников, с использованием лучшего отечественного и мирового опыта  в образовании и инноваций во всех сферах деятельности. </a:t>
            </a:r>
          </a:p>
          <a:p>
            <a:pPr algn="just"/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	Магистр по данному направлению будет владеть широким спектром исследовательских и аналитических методов в области общей биологии и прикладной экологии,  биологического  контроля  окружающей  среды, экологического  менеджмента, что  позволит  ему эффективно реализовывать свои знания и умения в научно-исследовательских  учреждениях, организациях,  осуществляющих  воздействие на окружающую  среду  и  реализующих  программы природопользования,  а  также в разнотипных контролирующих структурах и органах охраны окружающей среды.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251520" y="332656"/>
            <a:ext cx="151216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ttp://fb.ru/misc/i/gallery/31656/2663130.jpg"/>
          <p:cNvPicPr>
            <a:picLocks noChangeAspect="1" noChangeArrowheads="1"/>
          </p:cNvPicPr>
          <p:nvPr/>
        </p:nvPicPr>
        <p:blipFill>
          <a:blip r:embed="rId3" cstate="print"/>
          <a:srcRect l="9700" t="17066" r="9471" b="18935"/>
          <a:stretch>
            <a:fillRect/>
          </a:stretch>
        </p:blipFill>
        <p:spPr bwMode="auto">
          <a:xfrm>
            <a:off x="3995936" y="5229200"/>
            <a:ext cx="2281989" cy="136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229200"/>
            <a:ext cx="256028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8181" y="5229200"/>
            <a:ext cx="256028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title"/>
          </p:nvPr>
        </p:nvSpPr>
        <p:spPr>
          <a:xfrm>
            <a:off x="2267744" y="476672"/>
            <a:ext cx="6172200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ЦЕЛЕВАЯ АУДИТОРИЯ </a:t>
            </a:r>
            <a:b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МАГИСТЕРСКОЙ ПРОГРАММЫ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251520" y="332656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1988840"/>
            <a:ext cx="5113195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ВЫПУСКНИКИ БАКАЛАВРИАТА (03.06.01 – </a:t>
            </a:r>
            <a:r>
              <a:rPr lang="ru-RU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564904"/>
            <a:ext cx="54726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СОТРУДНИКИ НАУЧНО-ИССЛЕДОВАТЕЛЬСКИХ, НАУЧНО-ПРОИЗВОДСТВЕННЫХ, ПРОЕКТНЫХ ОРГАНИЗАЦИИ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75856" y="3356992"/>
            <a:ext cx="54006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СОТРУДНИКИ УЧРЕЖДЕНИЙ ПО ОХРАНЕ ПРИРОДЫ И УПРАВЛЕНИЯ ПРИРОДОПОЛЬЗОВАНИЕМ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4149080"/>
            <a:ext cx="5760640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СОТРУДНИКИ ОБЩЕОБРАЗОВАТЕЛЬНЫХ УЧРЕЖДЕНИЙ И ОБРАЗОВАТЕЛЬНЫХ УЧРЕЖДЕНИЙ ПРОФЕССИОНАЛЬНОГО ОБРАЗОВАНИЯ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7864" y="5157192"/>
            <a:ext cx="5532027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СОТРУДНИКИ САНЭПИДЕМНАДЗОРА, РЫБНЫХ ХОЗЯЙСТВ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5736" y="5733256"/>
            <a:ext cx="5623847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СОТРУДНИКИ МЕДИКО-БИОЛЛОГИЧЕСКИХ ЛАБОРАТОРИЙ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5509" y="2312876"/>
            <a:ext cx="2544283" cy="19082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2155662" cy="1466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504056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ПРОФЕССИОНАЛЬНОЙ ДЕЯТЕЛЬНОСТИ ВЫПУСКНИКА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251520" y="332656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15616" y="1916832"/>
            <a:ext cx="7476218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09625" algn="l"/>
              </a:tabLst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реализОВАТЬ решениЯ в области организации рационального природопользования,  обеспечения экологической безопасности и выполнения фундаментальных и поисковых научно-исследовательских  разработок в области общей экологии</a:t>
            </a:r>
            <a:r>
              <a:rPr kumimoji="0" lang="ru-RU" sz="1400" b="0" i="0" u="none" strike="noStrike" cap="all" normalizeH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400" b="0" i="0" u="none" strike="noStrike" cap="all" normalizeH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3212976"/>
            <a:ext cx="590465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ТЕОРЕТИЧЕСКИХ И ЭМПИРИЧЕСКИХ ИССЛЕДОВАНИЙ В ОБЛАСТИ ЭКОЛОГИИ И ОХРАНЫ ПРИРОДЫ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077072"/>
            <a:ext cx="619268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ПОНИМАТЬ ЗНАЧЕНИЕ БИОРАЗНООБРАЗИЯ ДЛЯ УСТОЙЧИВОГО РАЗВИТИЯ БИОСФЕРЫ, ИСПОЛЬЗОВАТЬ МЕТОДЫ НАБЛЮДЕНИЯ, ОПИСАНИЯ, ИДЕНТИФИКАЦИИ, КЛАССИФИКАЦИИ, 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КУЛЬТИВИРОВАНИЯ БИОЛОГИЧЕСКИХ ОБЪЕКТОВ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5373216"/>
            <a:ext cx="604867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ПРИМЕНЯТЬ СОВРЕМЕННЫЕ ЭКСПЕРИМЕНТАЛЬНЫЕ МЕТОДЫ РАБОТЫ С БИОЛОГИЧЕСКИМИ ОБЪЕКТАМИ В ПОЛЕВЫХ И ЛАБОРАТОРНЫХ УСЛОВИЯХ,  ОБЛАДАТЬ НАВЫКАМИ РАБОТЫ 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СОВРЕМЕННОЙ АППАРАТУРОЙ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251520" y="332656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1760" y="620688"/>
            <a:ext cx="623254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ОСВОЕНИЯ ПРОГРАММЫ МАГИСТРАТУРЫ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2641" y="1427890"/>
            <a:ext cx="6336704" cy="24468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ПОЛУЧЕНИЯ ОБРАЗОВАНИЯ ПО ПРОГРАММЕ МАГИСТРАТУРЫ СОСТАВЛЯЕТ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ГОДА.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ОБЪЕМ ПРОГРАММЫ МАГИСТРАТУРЫ В ОЧНОЙ ФОРМЕ ОБУЧЕНИЯ, РЕАЛИЗУЕМЫЙ ЗА ОДИН УЧЕБНЫЙ ГОД, СОСТАВЛЯЕТ 60 З.Е. (2 ГОДА –  120 З.Е.).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ОБУЧЕНИЕ ОСУЩЕСТВЛЯЕТСЯ В ОЧНОЙ ФОРМЕ.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00C4FE-4A49-4AF5-948F-10CD1F921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6956" y="4415641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2FA05E-0B89-4B64-B155-66F829E84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38793"/>
            <a:ext cx="3206243" cy="240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324BCA-150C-4673-9F3F-5E0A0FA08E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18500"/>
          <a:stretch/>
        </p:blipFill>
        <p:spPr>
          <a:xfrm>
            <a:off x="85709" y="1847807"/>
            <a:ext cx="23438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7D9C69-DCC6-46C6-A83E-E9B3F242A7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6" t="10810"/>
          <a:stretch/>
        </p:blipFill>
        <p:spPr>
          <a:xfrm>
            <a:off x="5724128" y="3966496"/>
            <a:ext cx="2880320" cy="240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332656"/>
            <a:ext cx="597666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УРОВНЮ ПОДГОТОВКИ, НЕОБХОДИМОМУ ДЛЯ ОСВОЕНИЯ ПРОГРАММЫ МАГИСТРАТУРЫ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251520" y="332656"/>
            <a:ext cx="17281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67744" y="1111304"/>
            <a:ext cx="5976664" cy="26942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МАГИСТРАТУРЫ ПРЕДНАЗНАЧЕНА ДЛЯ ВЫПУСКНИКОВ ПРОГРАММ БАКАЛАВРИАТА И СПЕЦИАЛИСТОВ КАК БИОЛОГИЧЕСКОГО, ТАК И НЕБИОЛОГИЧЕСКОГО ПРОФИЛЯ.</a:t>
            </a:r>
          </a:p>
          <a:p>
            <a:pPr algn="just">
              <a:lnSpc>
                <a:spcPct val="150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АБИТУРИЕНТ ДОЛЖЕН ИМЕТЬ ДОКУМЕНТ ГОСУДАРСТВЕННОГО ОБРАЗЦА (ДИПЛОМ) О ВЫСШЕМ ОБРАЗОВАНИИ.</a:t>
            </a:r>
          </a:p>
          <a:p>
            <a:pPr algn="just">
              <a:lnSpc>
                <a:spcPct val="150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ЛИЦА, ИМЕЮЩИЕ ДИПЛОМ БАКАЛАВРА ИЛИ СПЕЦИАЛИСТА И ЖЕЛАЮЩИЕ ОСВОИТЬ ДАННУЮ ПРОГРАММУ, ЗАЧИСЛЯЮТСЯ В МАГИСТРАТУРУ ПО РЕЗУЛЬТАТАМ ВСТУПИТЕЛЬНЫХ ИСПЫТАНИЙ, ПРОГРАММЫ.  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386F46-3116-4066-B727-027E0A47F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r="17734"/>
          <a:stretch/>
        </p:blipFill>
        <p:spPr>
          <a:xfrm>
            <a:off x="816309" y="3805568"/>
            <a:ext cx="2767094" cy="297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CFF2C7-4B56-425C-ADEE-B3F5125B4F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5" t="2778" r="19437" b="2778"/>
          <a:stretch/>
        </p:blipFill>
        <p:spPr>
          <a:xfrm>
            <a:off x="6217357" y="3805568"/>
            <a:ext cx="2679667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521D40-75A0-4ABB-99B1-00F311BADC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5" t="15895" r="6476" b="8160"/>
          <a:stretch/>
        </p:blipFill>
        <p:spPr>
          <a:xfrm>
            <a:off x="3788600" y="3950157"/>
            <a:ext cx="2223560" cy="277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5760640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СТРАТЕГИЧЕСКИЕ ЗАДАЧИ ПРОГРАММЫ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395536" y="332656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47664" y="5805264"/>
            <a:ext cx="7272808" cy="6924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09625" algn="l"/>
              </a:tabLst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ВОВЛЕЧЕНИЕ СТУДЕНТОВ МАГИСТРАТУРЫ В НАУЧНО-ИССЛЕДОВАТЕЛЬСКУЮ РАБОТУ С ЦЕЛЬЮ ПОВЫШЕНИЯ ЭФФЕКТИВНОСТИ ИХ ПОДГОТОВКИ И ФОРМИРОВАНИЯ ТЕСНЫХ КОНТАКТОВ С ОРГАНИЗАЦИЯМИ-ЗАКАЗЧИКАМИ.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484784"/>
            <a:ext cx="7344816" cy="16927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54000"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ВЫСОКОКВАЛИФИЦИРОВАННЫХ СПЕЦИАЛИСТОВ, ОБЛАДАЮЩИХ СОВРЕМЕННЫМ ЭКОЛОГО-ОРИЕНТИРОВАННЫМ МЫШЛЕНИЕМ И ВЛАДЕЮЩИХ ТЕОРЕТИЧЕСКИМИ ЗНАНИЯМИ И  ПРАКТИЧЕСКИМИ НАВЫКАМИ, НЕОБХОДИМЫМИ ДЛЯ ПОДГОТОВКИ, ПРИНЯТИЯ И РЕАЛИЗАЦИИ ЭФФЕКТИВНЫХ РЕШЕНИЙ В ОБЛАСТИ ОРГАНИЗАЦИИ РАЦИОНАЛЬНОГО ПРИРОДОПОЛЬЗОВАНИЯ, ОБЕСПЕЧЕНИЯ ЭКОЛОГИЧЕСКОЙ БЕЗОПАСНОСТИ И ВЫПОЛНЕНИЯ ФУНДАМЕНТАЛЬНЫХ И ПОИСКОВЫХ НАУЧНО-ИССЛЕДОВАТЕЛЬСКИХ РАЗРАБОТОК В ОБЛАСТИ ОБЩЕЙ ЭКОЛОГИИ; </a:t>
            </a:r>
            <a:endParaRPr kumimoji="0" lang="ru-RU" sz="13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429000"/>
            <a:ext cx="7272808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СОЧЕТАНИЕ ПРАКТИЧЕСКОЙ НАПРАВЛЕННОСТИ ОБУЧЕНИЯ С ГЛУБОКОЙ ФУНДАМЕНТАЛЬНОЙ ПОДГОТОВКОЙ; 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4149080"/>
            <a:ext cx="7272808" cy="6924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ИННОВАЦИОННЫХ СПОСОБНОСТЕЙ ВЫПУСКНИКОВ, ПОДГОТОВЛЕННЫХ К ВЫПОЛНЕНИЮ ТВОРЧЕСКОГО ТРУДА, ОБЛАДАЮЩИХ НАВЫКАМИ СОЗИДАНИЯ, ГЕНЕРИРОВАНИЯ ЗНАНИЙ; </a:t>
            </a:r>
            <a:endParaRPr kumimoji="0" lang="ru-RU" sz="13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085184"/>
            <a:ext cx="7272808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ОСУЩЕСТВЛЕНИЕ ТЕОРЕТИЧЕСКИХ И ЭМПИРИЧЕСКИХ ИССЛЕДОВАНИЙ В ОБЛАСТИ ЭКОЛОГИИ И ОХРАНЫ ПРИРОДЫ; </a:t>
            </a:r>
            <a:endParaRPr kumimoji="0" 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4248472" cy="457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>
                <a:effectLst/>
                <a:latin typeface="Times New Roman" pitchFamily="18" charset="0"/>
                <a:cs typeface="Times New Roman" pitchFamily="18" charset="0"/>
              </a:rPr>
              <a:t>ОБЛАСТЬ ПРОФЕССИОНАЛЬНОЙ ДЕЯТЕЛЬНОСТИ ВЫПУСКНИКОВ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395536" y="332656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27784" y="1124744"/>
            <a:ext cx="5832648" cy="42473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ОБЛАСТЬ ПРОФЕССИОНАЛЬНОЙ ДЕЯТЕЛЬНОСТИ ВЫПУСКНИКОВ ПО НАПРАВЛЕНИЮ ПОДГОТОВКИ 06.04.01 БИОЛОГИЯ 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ИССЛЕДОВАНИЕ ЖИВОЙ ПРИРОДЫ И ЕЕ ЗАКОНОМЕРНОСТЕЙ, ИСПОЛЬЗОВАНИЕ БИОЛОГИЧЕСКИХ СИСТЕМЫ ХОЗЯЙСТВЕННЫХ И МЕДИЦИНСКИХ ЦЕЛЯХ, ОХРАНА ПРИРОДЫ.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539750" algn="l"/>
                <a:tab pos="809625" algn="l"/>
              </a:tabLst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СФЕРОЙ ПРОФЕССИОНАЛЬНОЙ ДЕЯТЕЛЬНОСТИ ВЫПУСКНИКОВ ЯВЛЯЮТСЯ:</a:t>
            </a:r>
            <a:endParaRPr kumimoji="0" lang="ru-RU" sz="1200" b="1" i="1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НАУЧНО-ИССЛЕДОВАТЕЛЬСКИЕ, НАУЧНО-ПРОИЗВОДСТВЕННЫЕ, ПРОЕКТНЫЕ ОРГАНИЗАЦИИ;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ОРГАНЫ ОХРАНЫ ПРИРОДЫ И УПРАВЛЕНИЯ ПРИРОДОПОЛЬЗОВАНИЕМ;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  <a:tab pos="539750" algn="l"/>
                <a:tab pos="809625" algn="l"/>
              </a:tabLst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ОБЩЕОБРАЗОВАТЕЛЬНЫЕ УЧРЕЖДЕНИЯ И ОБРАЗОВАТЕЛЬНЫЕ УЧРЕЖДЕНИЯ ПРОФЕССИОНАЛЬНОГО ОБРАЗОВАНИЯ (В УСТАНОВЛЕННОМ ПОРЯДКЕ).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7C0D38-F6A8-485F-A02B-189A2D1DB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189624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ICD\Desktop\ДОКУМЕНТЫ И ПАПКИ 2018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7294">
            <a:off x="195645" y="4800238"/>
            <a:ext cx="2200572" cy="1382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592</TotalTime>
  <Words>848</Words>
  <Application>Microsoft Office PowerPoint</Application>
  <PresentationFormat>Экран (4:3)</PresentationFormat>
  <Paragraphs>127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Научный  руководитель   магистерской  программы:</vt:lpstr>
      <vt:lpstr>Презентация PowerPoint</vt:lpstr>
      <vt:lpstr>ЦЕЛЕВАЯ АУДИТОРИЯ  МАГИСТЕРСКОЙ ПРОГРАММЫ</vt:lpstr>
      <vt:lpstr>ЗАДАЧИ ПРОФЕССИОНАЛЬНОЙ ДЕЯТЕЛЬНОСТИ ВЫПУСКНИКА</vt:lpstr>
      <vt:lpstr>Презентация PowerPoint</vt:lpstr>
      <vt:lpstr>Презентация PowerPoint</vt:lpstr>
      <vt:lpstr>СТРАТЕГИЧЕСКИЕ ЗАДАЧИ ПРОГРАММЫ</vt:lpstr>
      <vt:lpstr>ОБЛАСТЬ ПРОФЕССИОНАЛЬНОЙ ДЕЯТЕЛЬНОСТИ ВЫПУСКНИКОВ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ICD</dc:creator>
  <cp:lastModifiedBy>Приемная Комиссия</cp:lastModifiedBy>
  <cp:revision>15</cp:revision>
  <dcterms:created xsi:type="dcterms:W3CDTF">2019-05-20T05:10:43Z</dcterms:created>
  <dcterms:modified xsi:type="dcterms:W3CDTF">2019-06-26T10:34:53Z</dcterms:modified>
</cp:coreProperties>
</file>