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handoutMasterIdLst>
    <p:handoutMasterId r:id="rId39"/>
  </p:handoutMasterIdLst>
  <p:sldIdLst>
    <p:sldId id="277" r:id="rId2"/>
    <p:sldId id="257" r:id="rId3"/>
    <p:sldId id="262" r:id="rId4"/>
    <p:sldId id="281" r:id="rId5"/>
    <p:sldId id="258" r:id="rId6"/>
    <p:sldId id="263" r:id="rId7"/>
    <p:sldId id="261" r:id="rId8"/>
    <p:sldId id="259" r:id="rId9"/>
    <p:sldId id="265" r:id="rId10"/>
    <p:sldId id="266" r:id="rId11"/>
    <p:sldId id="264" r:id="rId12"/>
    <p:sldId id="267" r:id="rId13"/>
    <p:sldId id="268" r:id="rId14"/>
    <p:sldId id="270" r:id="rId15"/>
    <p:sldId id="271" r:id="rId16"/>
    <p:sldId id="272" r:id="rId17"/>
    <p:sldId id="274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75" r:id="rId28"/>
    <p:sldId id="282" r:id="rId29"/>
    <p:sldId id="283" r:id="rId30"/>
    <p:sldId id="276" r:id="rId31"/>
    <p:sldId id="293" r:id="rId32"/>
    <p:sldId id="294" r:id="rId33"/>
    <p:sldId id="295" r:id="rId34"/>
    <p:sldId id="278" r:id="rId35"/>
    <p:sldId id="279" r:id="rId36"/>
    <p:sldId id="280" r:id="rId3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D2107-F11A-4B07-BEA1-644BB7D33C86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2BCA2-F3FF-47F1-A47E-5E2914350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3735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6BBA6-E7F2-4BEF-94B8-E470288CB43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B7C05-E0C1-4A9D-B90F-83B829477F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646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B7C05-E0C1-4A9D-B90F-83B829477FE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876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B7C05-E0C1-4A9D-B90F-83B829477FE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428560B-4D12-4B13-A103-A44B4C4DB3F1}" type="datetimeFigureOut">
              <a:rPr lang="ru-RU" smtClean="0"/>
              <a:pPr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847A702-1192-41B9-A5E4-401317AE1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&#1048;&#1042;&#1062;%20&#1057;&#1054;&#1043;&#1059;\&#1044;&#1045;&#1050;&#1040;&#1053;&#1040;&#1058;\nosu_logo1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fmza.ru/fund_assessment_means/stomatologiya/repetitsionnyy-ekzamen/?clear_cache=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60648"/>
            <a:ext cx="6984776" cy="1584176"/>
          </a:xfrm>
        </p:spPr>
        <p:txBody>
          <a:bodyPr>
            <a:normAutofit fontScale="62500" lnSpcReduction="20000"/>
          </a:bodyPr>
          <a:lstStyle/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Федеральное государственное бюджетное образовательное учреждение высшего образования </a:t>
            </a:r>
            <a:endParaRPr lang="ru-RU" sz="2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«Северо-Осетинский государственный университет имени </a:t>
            </a:r>
            <a:r>
              <a:rPr lang="ru-RU" sz="26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Коста</a:t>
            </a:r>
            <a:r>
              <a:rPr lang="ru-RU" sz="2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Левановича Хетагурова»</a:t>
            </a:r>
            <a:endParaRPr lang="ru-RU" sz="26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686" y="3068960"/>
            <a:ext cx="7903840" cy="19459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>
                <a:solidFill>
                  <a:srgbClr val="C00000"/>
                </a:solidFill>
              </a:rPr>
              <a:t/>
            </a:r>
            <a:br>
              <a:rPr lang="ru-RU" sz="5400" b="1" dirty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>
                <a:solidFill>
                  <a:srgbClr val="C00000"/>
                </a:solidFill>
              </a:rPr>
              <a:t/>
            </a:r>
            <a:br>
              <a:rPr lang="ru-RU" sz="5400" b="1" dirty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>
                <a:solidFill>
                  <a:srgbClr val="C00000"/>
                </a:solidFill>
              </a:rPr>
              <a:t/>
            </a:r>
            <a:br>
              <a:rPr lang="ru-RU" sz="5400" b="1" dirty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Первичная аккредитация специалистов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в 2019 году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ИВЦ СОГУ\ДЕКАНАТ\nosu_logo1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23528" y="332656"/>
            <a:ext cx="115212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28054" y="5373216"/>
            <a:ext cx="4089902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Центр аккредитации СОГУ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33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338"/>
            <a:ext cx="782955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2590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565626" cy="542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3962" b="24219"/>
          <a:stretch>
            <a:fillRect/>
          </a:stretch>
        </p:blipFill>
        <p:spPr bwMode="auto">
          <a:xfrm>
            <a:off x="4716016" y="0"/>
            <a:ext cx="4608512" cy="23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403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036496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2 этап – объективный структурированный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0B0F0"/>
                </a:solidFill>
              </a:rPr>
              <a:t>клинический </a:t>
            </a:r>
            <a:r>
              <a:rPr lang="ru-RU" sz="2800" b="1" dirty="0" smtClean="0">
                <a:solidFill>
                  <a:srgbClr val="C00000"/>
                </a:solidFill>
              </a:rPr>
              <a:t>(</a:t>
            </a:r>
            <a:r>
              <a:rPr lang="ru-RU" sz="2800" b="1" dirty="0" smtClean="0">
                <a:solidFill>
                  <a:srgbClr val="00B050"/>
                </a:solidFill>
              </a:rPr>
              <a:t>фармацевтический</a:t>
            </a:r>
            <a:r>
              <a:rPr lang="ru-RU" sz="2800" b="1" dirty="0" smtClean="0">
                <a:solidFill>
                  <a:srgbClr val="C00000"/>
                </a:solidFill>
              </a:rPr>
              <a:t>) экзамен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1 станция      </a:t>
            </a:r>
            <a:r>
              <a:rPr lang="ru-RU" sz="2000" b="1" dirty="0" smtClean="0">
                <a:solidFill>
                  <a:schemeClr val="tx1"/>
                </a:solidFill>
              </a:rPr>
              <a:t>Базовая </a:t>
            </a:r>
            <a:r>
              <a:rPr lang="ru-RU" sz="2000" b="1" dirty="0">
                <a:solidFill>
                  <a:schemeClr val="tx1"/>
                </a:solidFill>
              </a:rPr>
              <a:t>сердечно-легочная реанимация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499992" cy="4824536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Стоматология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2 </a:t>
            </a:r>
            <a:r>
              <a:rPr lang="ru-RU" sz="2000" b="1" dirty="0">
                <a:solidFill>
                  <a:srgbClr val="C00000"/>
                </a:solidFill>
              </a:rPr>
              <a:t>станция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2000" b="1" dirty="0" smtClean="0"/>
              <a:t>    </a:t>
            </a:r>
            <a:r>
              <a:rPr lang="ru-RU" sz="2000" b="1" dirty="0" smtClean="0"/>
              <a:t>Стоматологический осмотр пациента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3 </a:t>
            </a:r>
            <a:r>
              <a:rPr lang="ru-RU" sz="2000" b="1" dirty="0">
                <a:solidFill>
                  <a:srgbClr val="C00000"/>
                </a:solidFill>
              </a:rPr>
              <a:t>станция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2000" b="1" dirty="0" smtClean="0"/>
              <a:t>     </a:t>
            </a:r>
            <a:r>
              <a:rPr lang="ru-RU" sz="2000" b="1" dirty="0" smtClean="0"/>
              <a:t>Анестезия в стоматологической практике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4 </a:t>
            </a:r>
            <a:r>
              <a:rPr lang="ru-RU" sz="2000" b="1" dirty="0">
                <a:solidFill>
                  <a:srgbClr val="C00000"/>
                </a:solidFill>
              </a:rPr>
              <a:t>станция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2000" b="1" dirty="0" smtClean="0"/>
              <a:t>	</a:t>
            </a:r>
            <a:r>
              <a:rPr lang="ru-RU" sz="2000" b="1" dirty="0" smtClean="0"/>
              <a:t>Удаление зуба / Пломбирование полости зуба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5 </a:t>
            </a:r>
            <a:r>
              <a:rPr lang="ru-RU" sz="2000" b="1" dirty="0">
                <a:solidFill>
                  <a:srgbClr val="C00000"/>
                </a:solidFill>
              </a:rPr>
              <a:t>станция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2000" b="1" dirty="0" smtClean="0"/>
              <a:t>	</a:t>
            </a:r>
            <a:r>
              <a:rPr lang="ru-RU" sz="2000" b="1" dirty="0" smtClean="0"/>
              <a:t>Стоматологическое препарирование</a:t>
            </a:r>
            <a:endParaRPr lang="ru-RU" sz="20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4328864" cy="513316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Фармация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2 </a:t>
            </a:r>
            <a:r>
              <a:rPr lang="ru-RU" sz="2000" b="1" dirty="0">
                <a:solidFill>
                  <a:srgbClr val="C00000"/>
                </a:solidFill>
              </a:rPr>
              <a:t>станция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/>
              <a:t>Приемочный контроль, хранение ЛС и первичный учет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</a:rPr>
              <a:t> станция </a:t>
            </a:r>
            <a:r>
              <a:rPr lang="ru-RU" sz="2000" b="1" dirty="0" smtClean="0"/>
              <a:t>Фармацевтическая экспертиза рецепта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4 станция </a:t>
            </a:r>
            <a:r>
              <a:rPr lang="ru-RU" sz="2000" b="1" dirty="0" smtClean="0"/>
              <a:t>Фармацевтическое консультирование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5 станция </a:t>
            </a:r>
          </a:p>
          <a:p>
            <a:pPr marL="114300" indent="0">
              <a:buNone/>
            </a:pPr>
            <a:r>
              <a:rPr lang="ru-RU" sz="2000" b="1" dirty="0" smtClean="0"/>
              <a:t>     Изготовлени</a:t>
            </a:r>
            <a:r>
              <a:rPr lang="ru-RU" sz="2400" b="1" dirty="0" smtClean="0"/>
              <a:t>е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23967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8867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3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akticheskie-navyki-_stomatologiya-16.pdf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523" t="17242" r="33334"/>
          <a:stretch/>
        </p:blipFill>
        <p:spPr>
          <a:xfrm>
            <a:off x="4279729" y="286146"/>
            <a:ext cx="4171525" cy="566313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409850" cy="576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368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620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529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7343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426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it_zadachi_stomatologiya-_ch1_-16.pdf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58" t="16564" r="34375"/>
          <a:stretch/>
        </p:blipFill>
        <p:spPr>
          <a:xfrm>
            <a:off x="6012160" y="2420888"/>
            <a:ext cx="2987824" cy="4267458"/>
          </a:xfrm>
          <a:prstGeom prst="rect">
            <a:avLst/>
          </a:prstGeom>
        </p:spPr>
      </p:pic>
      <p:pic>
        <p:nvPicPr>
          <p:cNvPr id="5" name="Рисунок 4" descr="sit_zadachi_stomatologiya-_ch1_-16.pdf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95" t="25396" r="35182"/>
          <a:stretch/>
        </p:blipFill>
        <p:spPr>
          <a:xfrm>
            <a:off x="3419872" y="2636912"/>
            <a:ext cx="2915190" cy="4104456"/>
          </a:xfrm>
          <a:prstGeom prst="rect">
            <a:avLst/>
          </a:prstGeom>
        </p:spPr>
      </p:pic>
      <p:pic>
        <p:nvPicPr>
          <p:cNvPr id="6" name="Рисунок 5" descr="situatsionnye-zadachi-farmatsiya-16.pdf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83" t="24058" r="33333" b="3112"/>
          <a:stretch/>
        </p:blipFill>
        <p:spPr>
          <a:xfrm>
            <a:off x="0" y="188640"/>
            <a:ext cx="3508394" cy="4005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47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956" t="8134" r="58363" b="8567"/>
          <a:stretch>
            <a:fillRect/>
          </a:stretch>
        </p:blipFill>
        <p:spPr bwMode="auto">
          <a:xfrm>
            <a:off x="539552" y="188640"/>
            <a:ext cx="8295442" cy="594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9547" t="8134" r="59544" b="12767"/>
          <a:stretch>
            <a:fillRect/>
          </a:stretch>
        </p:blipFill>
        <p:spPr bwMode="auto">
          <a:xfrm>
            <a:off x="179512" y="476672"/>
            <a:ext cx="886609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5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214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903" t="8134" r="58343" b="6468"/>
          <a:stretch>
            <a:fillRect/>
          </a:stretch>
        </p:blipFill>
        <p:spPr bwMode="auto">
          <a:xfrm>
            <a:off x="0" y="0"/>
            <a:ext cx="47218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8854" t="8001" r="59253" b="5901"/>
          <a:stretch>
            <a:fillRect/>
          </a:stretch>
        </p:blipFill>
        <p:spPr bwMode="auto">
          <a:xfrm>
            <a:off x="2031015" y="1457400"/>
            <a:ext cx="711298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662" t="7434" r="59741" b="9267"/>
          <a:stretch>
            <a:fillRect/>
          </a:stretch>
        </p:blipFill>
        <p:spPr bwMode="auto">
          <a:xfrm>
            <a:off x="251520" y="188640"/>
            <a:ext cx="8712968" cy="646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759" t="7434" r="58363" b="4368"/>
          <a:stretch>
            <a:fillRect/>
          </a:stretch>
        </p:blipFill>
        <p:spPr bwMode="auto">
          <a:xfrm>
            <a:off x="0" y="0"/>
            <a:ext cx="496283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8657" t="8001" r="57875" b="4501"/>
          <a:stretch>
            <a:fillRect/>
          </a:stretch>
        </p:blipFill>
        <p:spPr bwMode="auto">
          <a:xfrm>
            <a:off x="4443318" y="3401616"/>
            <a:ext cx="470068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8956" t="8134" r="58560" b="6467"/>
          <a:stretch>
            <a:fillRect/>
          </a:stretch>
        </p:blipFill>
        <p:spPr bwMode="auto">
          <a:xfrm>
            <a:off x="323528" y="188640"/>
            <a:ext cx="843570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8759" t="7434" r="58363" b="6467"/>
          <a:stretch>
            <a:fillRect/>
          </a:stretch>
        </p:blipFill>
        <p:spPr bwMode="auto">
          <a:xfrm>
            <a:off x="323528" y="332655"/>
            <a:ext cx="8136904" cy="599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8759" t="8134" r="58363" b="12767"/>
          <a:stretch>
            <a:fillRect/>
          </a:stretch>
        </p:blipFill>
        <p:spPr bwMode="auto">
          <a:xfrm>
            <a:off x="138864" y="332656"/>
            <a:ext cx="86199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8956" t="8134" r="58166" b="4634"/>
          <a:stretch>
            <a:fillRect/>
          </a:stretch>
        </p:blipFill>
        <p:spPr bwMode="auto">
          <a:xfrm>
            <a:off x="395536" y="332656"/>
            <a:ext cx="8136904" cy="607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" y="188640"/>
            <a:ext cx="831345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7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439055"/>
            <a:ext cx="8298160" cy="56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73477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575376" cy="636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520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2129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61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195872" cy="6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523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5650" t="33333" r="65451" b="10668"/>
          <a:stretch>
            <a:fillRect/>
          </a:stretch>
        </p:blipFill>
        <p:spPr bwMode="auto">
          <a:xfrm>
            <a:off x="6876256" y="188640"/>
            <a:ext cx="18146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7319" t="24100" r="67522" b="5201"/>
          <a:stretch>
            <a:fillRect/>
          </a:stretch>
        </p:blipFill>
        <p:spPr bwMode="auto">
          <a:xfrm>
            <a:off x="1475656" y="0"/>
            <a:ext cx="4932040" cy="64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 l="17122" t="19900" r="67522" b="7301"/>
          <a:stretch>
            <a:fillRect/>
          </a:stretch>
        </p:blipFill>
        <p:spPr bwMode="auto">
          <a:xfrm>
            <a:off x="1259632" y="188640"/>
            <a:ext cx="4824536" cy="643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5650" t="33333" r="65451" b="10668"/>
          <a:stretch>
            <a:fillRect/>
          </a:stretch>
        </p:blipFill>
        <p:spPr bwMode="auto">
          <a:xfrm>
            <a:off x="7164288" y="188640"/>
            <a:ext cx="18146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7319" t="16667" r="67915" b="31800"/>
          <a:stretch>
            <a:fillRect/>
          </a:stretch>
        </p:blipFill>
        <p:spPr bwMode="auto">
          <a:xfrm>
            <a:off x="1475656" y="188640"/>
            <a:ext cx="4539204" cy="445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5650" t="33333" r="65451" b="10668"/>
          <a:stretch>
            <a:fillRect/>
          </a:stretch>
        </p:blipFill>
        <p:spPr bwMode="auto">
          <a:xfrm>
            <a:off x="6876256" y="188640"/>
            <a:ext cx="18146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7128" t="75466" r="67910" b="6467"/>
          <a:stretch>
            <a:fillRect/>
          </a:stretch>
        </p:blipFill>
        <p:spPr bwMode="auto">
          <a:xfrm>
            <a:off x="1187624" y="4509120"/>
            <a:ext cx="5472608" cy="185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</a:t>
            </a:r>
            <a:b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87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20638"/>
            <a:ext cx="7200800" cy="733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7112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41682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071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84976" cy="629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39926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35330" cy="62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61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87424"/>
            <a:ext cx="8964488" cy="11569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Подача  документов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964488" cy="578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40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9392"/>
            <a:ext cx="8568952" cy="626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554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4591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User\Desktop\image-01-07-16-06-59-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46032" cy="558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79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692696"/>
            <a:ext cx="4278964" cy="53698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</a:t>
            </a:r>
            <a:r>
              <a:rPr lang="ru-RU" sz="3200" i="1" dirty="0" smtClean="0"/>
              <a:t> 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860032" y="1268760"/>
            <a:ext cx="3347864" cy="823912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Стоматология 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/>
              <a:t>Фармация </a:t>
            </a:r>
            <a:r>
              <a:rPr lang="ru-RU" sz="2800" i="1" dirty="0"/>
              <a:t> 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091623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221088"/>
            <a:ext cx="3744416" cy="19765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7456" y="33265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http:// fmza.ru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2204864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С </a:t>
            </a:r>
            <a:r>
              <a:rPr lang="ru-RU" sz="2400" b="1" i="1" dirty="0" smtClean="0"/>
              <a:t>21.01.2019 г.</a:t>
            </a:r>
            <a:r>
              <a:rPr lang="ru-RU" sz="2400" i="1" dirty="0" smtClean="0"/>
              <a:t> выпускникам 2019 года предоставлена возможность репетировать прохождение первого этапа первичной аккредитации специалистов - раздел </a:t>
            </a:r>
            <a:r>
              <a:rPr lang="ru-RU" sz="2400" i="1" dirty="0" smtClean="0">
                <a:hlinkClick r:id="rId4"/>
              </a:rPr>
              <a:t>Репетиционный экзамен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47251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Банк тестовых заданий 2019 г. обновлен на 10-12%, файл в формате </a:t>
            </a:r>
            <a:r>
              <a:rPr lang="ru-RU" b="1" i="1" dirty="0" err="1" smtClean="0"/>
              <a:t>pdf</a:t>
            </a:r>
            <a:r>
              <a:rPr lang="ru-RU" b="1" i="1" dirty="0" smtClean="0"/>
              <a:t> обновленного банка </a:t>
            </a:r>
            <a:r>
              <a:rPr lang="ru-RU" b="1" i="1" u="sng" dirty="0" smtClean="0"/>
              <a:t>размещаться не будет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2686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436</TotalTime>
  <Words>92</Words>
  <Application>Microsoft Office PowerPoint</Application>
  <PresentationFormat>Экран (4:3)</PresentationFormat>
  <Paragraphs>31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Официальная</vt:lpstr>
      <vt:lpstr>       Первичная аккредитация специалистов  в 2019 году</vt:lpstr>
      <vt:lpstr>Слайд 2</vt:lpstr>
      <vt:lpstr>Слайд 3</vt:lpstr>
      <vt:lpstr>Слайд 4</vt:lpstr>
      <vt:lpstr>Слайд 5</vt:lpstr>
      <vt:lpstr>Подача  документов</vt:lpstr>
      <vt:lpstr>Слайд 7</vt:lpstr>
      <vt:lpstr>Слайд 8</vt:lpstr>
      <vt:lpstr>   </vt:lpstr>
      <vt:lpstr>Слайд 10</vt:lpstr>
      <vt:lpstr>Слайд 11</vt:lpstr>
      <vt:lpstr>2 этап – объективный структурированный  клинический (фармацевтический) экзамен 1 станция      Базовая сердечно-легочная реанимация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Благодарю  за внимание!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47</cp:revision>
  <cp:lastPrinted>2017-04-06T07:07:42Z</cp:lastPrinted>
  <dcterms:created xsi:type="dcterms:W3CDTF">2017-04-05T11:03:01Z</dcterms:created>
  <dcterms:modified xsi:type="dcterms:W3CDTF">2019-01-24T11:01:46Z</dcterms:modified>
</cp:coreProperties>
</file>