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3" r:id="rId6"/>
    <p:sldId id="262" r:id="rId7"/>
    <p:sldId id="260" r:id="rId8"/>
    <p:sldId id="261" r:id="rId9"/>
    <p:sldId id="263" r:id="rId10"/>
    <p:sldId id="264" r:id="rId11"/>
    <p:sldId id="272" r:id="rId12"/>
    <p:sldId id="266" r:id="rId13"/>
    <p:sldId id="274" r:id="rId14"/>
    <p:sldId id="270" r:id="rId15"/>
    <p:sldId id="271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6600"/>
    <a:srgbClr val="CC9900"/>
    <a:srgbClr val="FFCCFF"/>
    <a:srgbClr val="99FFCC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1F52FD-915C-4175-9CFF-CAFB604B2332}" type="doc">
      <dgm:prSet loTypeId="urn:microsoft.com/office/officeart/2005/8/layout/vProcess5" loCatId="process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1E85860-263B-41FA-B0E6-C7637A99DEED}">
      <dgm:prSet custT="1"/>
      <dgm:spPr/>
      <dgm:t>
        <a:bodyPr/>
        <a:lstStyle/>
        <a:p>
          <a:pPr algn="just"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способность применять современные методики и технологии организации образовательной деятельности, диагностики и оценивания качества образовательного процесса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E221857F-E165-4D73-BA4B-FD71784B0162}" type="parTrans" cxnId="{F9FB3A10-E08F-48A9-8860-CB0BA4824D35}">
      <dgm:prSet/>
      <dgm:spPr/>
      <dgm:t>
        <a:bodyPr/>
        <a:lstStyle/>
        <a:p>
          <a:endParaRPr lang="ru-RU"/>
        </a:p>
      </dgm:t>
    </dgm:pt>
    <dgm:pt modelId="{BFE7030B-9642-4874-AF3B-C8F21D7F5756}" type="sibTrans" cxnId="{F9FB3A10-E08F-48A9-8860-CB0BA4824D35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7F02086C-015B-4E5C-99E5-D51A7D11F1E2}">
      <dgm:prSet custT="1"/>
      <dgm:spPr/>
      <dgm:t>
        <a:bodyPr/>
        <a:lstStyle/>
        <a:p>
          <a:pPr algn="ctr"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подготовка и редактирование научно-методических  публикаций и учебной литературы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E35F4B9-AB2E-4732-A6EB-5CF58C7C4973}" type="parTrans" cxnId="{6B8B280F-2E62-44EF-A9CC-BF957CCD31F2}">
      <dgm:prSet/>
      <dgm:spPr/>
      <dgm:t>
        <a:bodyPr/>
        <a:lstStyle/>
        <a:p>
          <a:endParaRPr lang="ru-RU"/>
        </a:p>
      </dgm:t>
    </dgm:pt>
    <dgm:pt modelId="{59F48409-C362-4B89-B0CD-1375E2B439A7}" type="sibTrans" cxnId="{6B8B280F-2E62-44EF-A9CC-BF957CCD31F2}">
      <dgm:prSet/>
      <dgm:spPr/>
      <dgm:t>
        <a:bodyPr/>
        <a:lstStyle/>
        <a:p>
          <a:endParaRPr lang="ru-RU"/>
        </a:p>
      </dgm:t>
    </dgm:pt>
    <dgm:pt modelId="{1B5F6716-08E5-42A8-BDCE-D337221D4031}">
      <dgm:prSet custT="1"/>
      <dgm:spPr/>
      <dgm:t>
        <a:bodyPr/>
        <a:lstStyle/>
        <a:p>
          <a:pPr algn="ctr"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готовность к систематизации, обобщению и распространению отечественного и зарубежного методического опыта в профессиональной области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738D2E9F-AB88-40F0-B962-E6E5A27532A4}" type="parTrans" cxnId="{46DBCE6C-0BB4-4030-900E-A4B09BC96A52}">
      <dgm:prSet/>
      <dgm:spPr/>
      <dgm:t>
        <a:bodyPr/>
        <a:lstStyle/>
        <a:p>
          <a:endParaRPr lang="ru-RU"/>
        </a:p>
      </dgm:t>
    </dgm:pt>
    <dgm:pt modelId="{DCAF4DDC-E53B-4364-B051-9A0065548E80}" type="sibTrans" cxnId="{46DBCE6C-0BB4-4030-900E-A4B09BC96A52}">
      <dgm:prSet/>
      <dgm:spPr/>
      <dgm:t>
        <a:bodyPr/>
        <a:lstStyle/>
        <a:p>
          <a:endParaRPr lang="ru-RU"/>
        </a:p>
      </dgm:t>
    </dgm:pt>
    <dgm:pt modelId="{67DDAD74-1F7C-4578-BFD3-41C91D72095C}">
      <dgm:prSet custT="1"/>
      <dgm:spPr/>
      <dgm:t>
        <a:bodyPr/>
        <a:lstStyle/>
        <a:p>
          <a:pPr algn="ctr" rtl="0"/>
          <a:r>
            <a:rPr lang="ru-RU" sz="1800" dirty="0" smtClean="0"/>
            <a:t>готовность участвовать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 научно-исследовательской,, учебно-профессиональной деятельности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98098C33-D06C-4D48-B670-62925FF5593D}" type="parTrans" cxnId="{E9FBEE81-1986-4166-BC24-D2D2BD6AE8D7}">
      <dgm:prSet/>
      <dgm:spPr/>
      <dgm:t>
        <a:bodyPr/>
        <a:lstStyle/>
        <a:p>
          <a:endParaRPr lang="ru-RU"/>
        </a:p>
      </dgm:t>
    </dgm:pt>
    <dgm:pt modelId="{90C55AED-2F9C-494F-8998-21582410CF38}" type="sibTrans" cxnId="{E9FBEE81-1986-4166-BC24-D2D2BD6AE8D7}">
      <dgm:prSet/>
      <dgm:spPr/>
      <dgm:t>
        <a:bodyPr/>
        <a:lstStyle/>
        <a:p>
          <a:endParaRPr lang="ru-RU"/>
        </a:p>
      </dgm:t>
    </dgm:pt>
    <dgm:pt modelId="{28C2D1E1-8426-4988-9B2A-797EEBBD15E0}">
      <dgm:prSet custT="1"/>
      <dgm:spPr/>
      <dgm:t>
        <a:bodyPr/>
        <a:lstStyle/>
        <a:p>
          <a:pPr algn="ctr"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готовность к разработке и реализации методик, приемов обучения, к  анализу результатов их использования в образовательных организациях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B3C4A6F3-E83D-4889-B420-8C086F423DFF}" type="parTrans" cxnId="{F52C73A1-703D-4269-9393-28BDD1B3ECD8}">
      <dgm:prSet/>
      <dgm:spPr/>
      <dgm:t>
        <a:bodyPr/>
        <a:lstStyle/>
        <a:p>
          <a:endParaRPr lang="ru-RU"/>
        </a:p>
      </dgm:t>
    </dgm:pt>
    <dgm:pt modelId="{7CFA3B4F-CC91-4150-A64B-9DB3441E9EA2}" type="sibTrans" cxnId="{F52C73A1-703D-4269-9393-28BDD1B3ECD8}">
      <dgm:prSet/>
      <dgm:spPr/>
      <dgm:t>
        <a:bodyPr/>
        <a:lstStyle/>
        <a:p>
          <a:endParaRPr lang="ru-RU"/>
        </a:p>
      </dgm:t>
    </dgm:pt>
    <dgm:pt modelId="{207174BE-9A14-477D-8370-449BB69F85C0}" type="pres">
      <dgm:prSet presAssocID="{DC1F52FD-915C-4175-9CFF-CAFB604B233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D1AEC4-B3AE-4A5E-B404-D9EE540B3672}" type="pres">
      <dgm:prSet presAssocID="{DC1F52FD-915C-4175-9CFF-CAFB604B2332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2E80E246-2D46-47CC-BB3B-74DC358C86D3}" type="pres">
      <dgm:prSet presAssocID="{DC1F52FD-915C-4175-9CFF-CAFB604B2332}" presName="FiveNodes_1" presStyleLbl="node1" presStyleIdx="0" presStyleCnt="5" custScaleX="110384" custScaleY="130880" custLinFactNeighborX="13010" custLinFactNeighborY="7215">
        <dgm:presLayoutVars>
          <dgm:bulletEnabled val="1"/>
        </dgm:presLayoutVars>
      </dgm:prSet>
      <dgm:spPr>
        <a:prstGeom prst="downArrowCallout">
          <a:avLst/>
        </a:prstGeom>
      </dgm:spPr>
      <dgm:t>
        <a:bodyPr/>
        <a:lstStyle/>
        <a:p>
          <a:endParaRPr lang="ru-RU"/>
        </a:p>
      </dgm:t>
    </dgm:pt>
    <dgm:pt modelId="{691BB96F-88D8-4DDF-8853-50FC8E2190D1}" type="pres">
      <dgm:prSet presAssocID="{DC1F52FD-915C-4175-9CFF-CAFB604B2332}" presName="FiveNodes_2" presStyleLbl="node1" presStyleIdx="1" presStyleCnt="5" custScaleX="108867" custLinFactNeighborX="4784" custLinFactNeighborY="1551">
        <dgm:presLayoutVars>
          <dgm:bulletEnabled val="1"/>
        </dgm:presLayoutVars>
      </dgm:prSet>
      <dgm:spPr>
        <a:prstGeom prst="downArrowCallout">
          <a:avLst/>
        </a:prstGeom>
      </dgm:spPr>
      <dgm:t>
        <a:bodyPr/>
        <a:lstStyle/>
        <a:p>
          <a:endParaRPr lang="ru-RU"/>
        </a:p>
      </dgm:t>
    </dgm:pt>
    <dgm:pt modelId="{F9907501-169B-466C-ABE9-BCB69C073770}" type="pres">
      <dgm:prSet presAssocID="{DC1F52FD-915C-4175-9CFF-CAFB604B2332}" presName="FiveNodes_3" presStyleLbl="node1" presStyleIdx="2" presStyleCnt="5" custScaleX="105366" custScaleY="114429" custLinFactNeighborX="-1861" custLinFactNeighborY="-10471">
        <dgm:presLayoutVars>
          <dgm:bulletEnabled val="1"/>
        </dgm:presLayoutVars>
      </dgm:prSet>
      <dgm:spPr>
        <a:prstGeom prst="downArrowCallout">
          <a:avLst/>
        </a:prstGeom>
      </dgm:spPr>
      <dgm:t>
        <a:bodyPr/>
        <a:lstStyle/>
        <a:p>
          <a:endParaRPr lang="ru-RU"/>
        </a:p>
      </dgm:t>
    </dgm:pt>
    <dgm:pt modelId="{405D0847-7834-4B99-B246-14C004244AC3}" type="pres">
      <dgm:prSet presAssocID="{DC1F52FD-915C-4175-9CFF-CAFB604B2332}" presName="FiveNodes_4" presStyleLbl="node1" presStyleIdx="3" presStyleCnt="5" custScaleX="110267" custScaleY="130880" custLinFactNeighborX="-8321" custLinFactNeighborY="-7228">
        <dgm:presLayoutVars>
          <dgm:bulletEnabled val="1"/>
        </dgm:presLayoutVars>
      </dgm:prSet>
      <dgm:spPr>
        <a:prstGeom prst="downArrowCallout">
          <a:avLst/>
        </a:prstGeom>
      </dgm:spPr>
      <dgm:t>
        <a:bodyPr/>
        <a:lstStyle/>
        <a:p>
          <a:endParaRPr lang="ru-RU"/>
        </a:p>
      </dgm:t>
    </dgm:pt>
    <dgm:pt modelId="{0831652E-54EC-48A7-8745-157FB06FACEA}" type="pres">
      <dgm:prSet presAssocID="{DC1F52FD-915C-4175-9CFF-CAFB604B2332}" presName="FiveNodes_5" presStyleLbl="node1" presStyleIdx="4" presStyleCnt="5" custScaleX="70479" custLinFactNeighborX="-14038" custLinFactNeighborY="-7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9BC0E-DD12-4D13-8215-FA4AC228BCDC}" type="pres">
      <dgm:prSet presAssocID="{DC1F52FD-915C-4175-9CFF-CAFB604B2332}" presName="FiveConn_1-2" presStyleLbl="fgAccFollowNode1" presStyleIdx="0" presStyleCnt="4" custFlipVert="0" custScaleX="220314" custScaleY="210800" custLinFactX="-395409" custLinFactY="286908" custLinFactNeighborX="-400000" custLinFactNeighborY="300000">
        <dgm:presLayoutVars>
          <dgm:bulletEnabled val="1"/>
        </dgm:presLayoutVars>
      </dgm:prSet>
      <dgm:spPr>
        <a:prstGeom prst="star6">
          <a:avLst/>
        </a:prstGeom>
      </dgm:spPr>
      <dgm:t>
        <a:bodyPr/>
        <a:lstStyle/>
        <a:p>
          <a:endParaRPr lang="ru-RU"/>
        </a:p>
      </dgm:t>
    </dgm:pt>
    <dgm:pt modelId="{6ADB149B-E6B7-46B5-9531-8D91254E7904}" type="pres">
      <dgm:prSet presAssocID="{DC1F52FD-915C-4175-9CFF-CAFB604B2332}" presName="FiveConn_2-3" presStyleLbl="fgAccFollowNode1" presStyleIdx="1" presStyleCnt="4" custFlipVert="0" custFlipHor="1" custScaleX="122002" custScaleY="100000" custLinFactX="-424908" custLinFactNeighborX="-500000" custLinFactNeighborY="23194">
        <dgm:presLayoutVars>
          <dgm:bulletEnabled val="1"/>
        </dgm:presLayoutVars>
      </dgm:prSet>
      <dgm:spPr>
        <a:prstGeom prst="irregularSeal2">
          <a:avLst/>
        </a:prstGeom>
      </dgm:spPr>
      <dgm:t>
        <a:bodyPr/>
        <a:lstStyle/>
        <a:p>
          <a:endParaRPr lang="ru-RU"/>
        </a:p>
      </dgm:t>
    </dgm:pt>
    <dgm:pt modelId="{C824EE90-6DDF-448D-9A1A-C40CDBE75EAB}" type="pres">
      <dgm:prSet presAssocID="{DC1F52FD-915C-4175-9CFF-CAFB604B2332}" presName="FiveConn_3-4" presStyleLbl="fgAccFollowNode1" presStyleIdx="2" presStyleCnt="4" custScaleX="166400" custScaleY="188601" custLinFactX="-381805" custLinFactNeighborX="-400000" custLinFactNeighborY="27347">
        <dgm:presLayoutVars>
          <dgm:bulletEnabled val="1"/>
        </dgm:presLayoutVars>
      </dgm:prSet>
      <dgm:spPr>
        <a:prstGeom prst="star5">
          <a:avLst/>
        </a:prstGeom>
      </dgm:spPr>
      <dgm:t>
        <a:bodyPr/>
        <a:lstStyle/>
        <a:p>
          <a:endParaRPr lang="ru-RU"/>
        </a:p>
      </dgm:t>
    </dgm:pt>
    <dgm:pt modelId="{1602E66D-1D34-41D7-BD90-78A072680BDF}" type="pres">
      <dgm:prSet presAssocID="{DC1F52FD-915C-4175-9CFF-CAFB604B2332}" presName="FiveConn_4-5" presStyleLbl="fgAccFollowNode1" presStyleIdx="3" presStyleCnt="4" custScaleY="144200" custLinFactNeighborX="-50115" custLinFactNeighborY="95421">
        <dgm:presLayoutVars>
          <dgm:bulletEnabled val="1"/>
        </dgm:presLayoutVars>
      </dgm:prSet>
      <dgm:spPr>
        <a:prstGeom prst="star5">
          <a:avLst/>
        </a:prstGeom>
      </dgm:spPr>
      <dgm:t>
        <a:bodyPr/>
        <a:lstStyle/>
        <a:p>
          <a:endParaRPr lang="ru-RU"/>
        </a:p>
      </dgm:t>
    </dgm:pt>
    <dgm:pt modelId="{644E213A-C59F-40F5-AE1F-E83B599D0C01}" type="pres">
      <dgm:prSet presAssocID="{DC1F52FD-915C-4175-9CFF-CAFB604B2332}" presName="FiveNodes_1_text" presStyleLbl="node1" presStyleIdx="4" presStyleCnt="5">
        <dgm:presLayoutVars>
          <dgm:bulletEnabled val="1"/>
        </dgm:presLayoutVars>
      </dgm:prSet>
      <dgm:spPr>
        <a:prstGeom prst="downArrowCallout">
          <a:avLst/>
        </a:prstGeom>
      </dgm:spPr>
      <dgm:t>
        <a:bodyPr/>
        <a:lstStyle/>
        <a:p>
          <a:endParaRPr lang="ru-RU"/>
        </a:p>
      </dgm:t>
    </dgm:pt>
    <dgm:pt modelId="{2477439B-1AA5-4052-A53F-5C8D4A345E19}" type="pres">
      <dgm:prSet presAssocID="{DC1F52FD-915C-4175-9CFF-CAFB604B2332}" presName="FiveNodes_2_text" presStyleLbl="node1" presStyleIdx="4" presStyleCnt="5">
        <dgm:presLayoutVars>
          <dgm:bulletEnabled val="1"/>
        </dgm:presLayoutVars>
      </dgm:prSet>
      <dgm:spPr>
        <a:prstGeom prst="downArrowCallout">
          <a:avLst/>
        </a:prstGeom>
      </dgm:spPr>
      <dgm:t>
        <a:bodyPr/>
        <a:lstStyle/>
        <a:p>
          <a:endParaRPr lang="ru-RU"/>
        </a:p>
      </dgm:t>
    </dgm:pt>
    <dgm:pt modelId="{137A38A2-0D5B-43F0-AA6D-24161CF4C25D}" type="pres">
      <dgm:prSet presAssocID="{DC1F52FD-915C-4175-9CFF-CAFB604B2332}" presName="FiveNodes_3_text" presStyleLbl="node1" presStyleIdx="4" presStyleCnt="5">
        <dgm:presLayoutVars>
          <dgm:bulletEnabled val="1"/>
        </dgm:presLayoutVars>
      </dgm:prSet>
      <dgm:spPr>
        <a:prstGeom prst="downArrowCallout">
          <a:avLst/>
        </a:prstGeom>
      </dgm:spPr>
      <dgm:t>
        <a:bodyPr/>
        <a:lstStyle/>
        <a:p>
          <a:endParaRPr lang="ru-RU"/>
        </a:p>
      </dgm:t>
    </dgm:pt>
    <dgm:pt modelId="{9866AD11-8D4E-4526-A6D2-5B7A915FADED}" type="pres">
      <dgm:prSet presAssocID="{DC1F52FD-915C-4175-9CFF-CAFB604B2332}" presName="FiveNodes_4_text" presStyleLbl="node1" presStyleIdx="4" presStyleCnt="5">
        <dgm:presLayoutVars>
          <dgm:bulletEnabled val="1"/>
        </dgm:presLayoutVars>
      </dgm:prSet>
      <dgm:spPr>
        <a:prstGeom prst="downArrowCallout">
          <a:avLst/>
        </a:prstGeom>
      </dgm:spPr>
      <dgm:t>
        <a:bodyPr/>
        <a:lstStyle/>
        <a:p>
          <a:endParaRPr lang="ru-RU"/>
        </a:p>
      </dgm:t>
    </dgm:pt>
    <dgm:pt modelId="{56E40D74-7F08-42B5-9B7C-8A676ABE644D}" type="pres">
      <dgm:prSet presAssocID="{DC1F52FD-915C-4175-9CFF-CAFB604B233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823115-E5E3-4A14-ACE6-08B7849A8015}" type="presOf" srcId="{71E85860-263B-41FA-B0E6-C7637A99DEED}" destId="{644E213A-C59F-40F5-AE1F-E83B599D0C01}" srcOrd="1" destOrd="0" presId="urn:microsoft.com/office/officeart/2005/8/layout/vProcess5"/>
    <dgm:cxn modelId="{7B0D535A-0643-438E-8C4B-22C98280A16E}" type="presOf" srcId="{59F48409-C362-4B89-B0CD-1375E2B439A7}" destId="{C824EE90-6DDF-448D-9A1A-C40CDBE75EAB}" srcOrd="0" destOrd="0" presId="urn:microsoft.com/office/officeart/2005/8/layout/vProcess5"/>
    <dgm:cxn modelId="{EA5EBB7A-A4C1-48AB-9DBF-1B6E6FC8DCB7}" type="presOf" srcId="{71E85860-263B-41FA-B0E6-C7637A99DEED}" destId="{2E80E246-2D46-47CC-BB3B-74DC358C86D3}" srcOrd="0" destOrd="0" presId="urn:microsoft.com/office/officeart/2005/8/layout/vProcess5"/>
    <dgm:cxn modelId="{0A8D1585-DDF0-4B2C-9535-4AC0339D573F}" type="presOf" srcId="{67DDAD74-1F7C-4578-BFD3-41C91D72095C}" destId="{56E40D74-7F08-42B5-9B7C-8A676ABE644D}" srcOrd="1" destOrd="0" presId="urn:microsoft.com/office/officeart/2005/8/layout/vProcess5"/>
    <dgm:cxn modelId="{AF6AA69F-1253-4F87-A886-2854486BB5E3}" type="presOf" srcId="{BFE7030B-9642-4874-AF3B-C8F21D7F5756}" destId="{BD79BC0E-DD12-4D13-8215-FA4AC228BCDC}" srcOrd="0" destOrd="0" presId="urn:microsoft.com/office/officeart/2005/8/layout/vProcess5"/>
    <dgm:cxn modelId="{11EA3E6F-645A-43F7-BE72-8AA9FA34CBBD}" type="presOf" srcId="{7F02086C-015B-4E5C-99E5-D51A7D11F1E2}" destId="{137A38A2-0D5B-43F0-AA6D-24161CF4C25D}" srcOrd="1" destOrd="0" presId="urn:microsoft.com/office/officeart/2005/8/layout/vProcess5"/>
    <dgm:cxn modelId="{6E0DF78A-310B-4F50-A5DE-D441A07F5DCF}" type="presOf" srcId="{7F02086C-015B-4E5C-99E5-D51A7D11F1E2}" destId="{F9907501-169B-466C-ABE9-BCB69C073770}" srcOrd="0" destOrd="0" presId="urn:microsoft.com/office/officeart/2005/8/layout/vProcess5"/>
    <dgm:cxn modelId="{671E4B6B-F01B-4A07-9A0A-C3B27B56840C}" type="presOf" srcId="{7CFA3B4F-CC91-4150-A64B-9DB3441E9EA2}" destId="{6ADB149B-E6B7-46B5-9531-8D91254E7904}" srcOrd="0" destOrd="0" presId="urn:microsoft.com/office/officeart/2005/8/layout/vProcess5"/>
    <dgm:cxn modelId="{5F3B2C92-81E6-44A3-93A6-D30571A65561}" type="presOf" srcId="{67DDAD74-1F7C-4578-BFD3-41C91D72095C}" destId="{0831652E-54EC-48A7-8745-157FB06FACEA}" srcOrd="0" destOrd="0" presId="urn:microsoft.com/office/officeart/2005/8/layout/vProcess5"/>
    <dgm:cxn modelId="{61E228E1-E034-434D-8CF2-074E6EB3A8E9}" type="presOf" srcId="{DCAF4DDC-E53B-4364-B051-9A0065548E80}" destId="{1602E66D-1D34-41D7-BD90-78A072680BDF}" srcOrd="0" destOrd="0" presId="urn:microsoft.com/office/officeart/2005/8/layout/vProcess5"/>
    <dgm:cxn modelId="{E9FBEE81-1986-4166-BC24-D2D2BD6AE8D7}" srcId="{DC1F52FD-915C-4175-9CFF-CAFB604B2332}" destId="{67DDAD74-1F7C-4578-BFD3-41C91D72095C}" srcOrd="4" destOrd="0" parTransId="{98098C33-D06C-4D48-B670-62925FF5593D}" sibTransId="{90C55AED-2F9C-494F-8998-21582410CF38}"/>
    <dgm:cxn modelId="{2E2DA562-F5DA-4C53-B403-8A081031F2F6}" type="presOf" srcId="{28C2D1E1-8426-4988-9B2A-797EEBBD15E0}" destId="{691BB96F-88D8-4DDF-8853-50FC8E2190D1}" srcOrd="0" destOrd="0" presId="urn:microsoft.com/office/officeart/2005/8/layout/vProcess5"/>
    <dgm:cxn modelId="{46DBCE6C-0BB4-4030-900E-A4B09BC96A52}" srcId="{DC1F52FD-915C-4175-9CFF-CAFB604B2332}" destId="{1B5F6716-08E5-42A8-BDCE-D337221D4031}" srcOrd="3" destOrd="0" parTransId="{738D2E9F-AB88-40F0-B962-E6E5A27532A4}" sibTransId="{DCAF4DDC-E53B-4364-B051-9A0065548E80}"/>
    <dgm:cxn modelId="{9A2A5E50-3B68-47BF-9ECC-AF84E713DAA6}" type="presOf" srcId="{1B5F6716-08E5-42A8-BDCE-D337221D4031}" destId="{9866AD11-8D4E-4526-A6D2-5B7A915FADED}" srcOrd="1" destOrd="0" presId="urn:microsoft.com/office/officeart/2005/8/layout/vProcess5"/>
    <dgm:cxn modelId="{75846DB5-23FC-45A0-8208-71F778132D50}" type="presOf" srcId="{DC1F52FD-915C-4175-9CFF-CAFB604B2332}" destId="{207174BE-9A14-477D-8370-449BB69F85C0}" srcOrd="0" destOrd="0" presId="urn:microsoft.com/office/officeart/2005/8/layout/vProcess5"/>
    <dgm:cxn modelId="{BCCDB6CD-4CD9-429F-BD0C-B66CBC232548}" type="presOf" srcId="{28C2D1E1-8426-4988-9B2A-797EEBBD15E0}" destId="{2477439B-1AA5-4052-A53F-5C8D4A345E19}" srcOrd="1" destOrd="0" presId="urn:microsoft.com/office/officeart/2005/8/layout/vProcess5"/>
    <dgm:cxn modelId="{11B0BF5D-D086-4A67-97C6-F375F461B8C1}" type="presOf" srcId="{1B5F6716-08E5-42A8-BDCE-D337221D4031}" destId="{405D0847-7834-4B99-B246-14C004244AC3}" srcOrd="0" destOrd="0" presId="urn:microsoft.com/office/officeart/2005/8/layout/vProcess5"/>
    <dgm:cxn modelId="{F9FB3A10-E08F-48A9-8860-CB0BA4824D35}" srcId="{DC1F52FD-915C-4175-9CFF-CAFB604B2332}" destId="{71E85860-263B-41FA-B0E6-C7637A99DEED}" srcOrd="0" destOrd="0" parTransId="{E221857F-E165-4D73-BA4B-FD71784B0162}" sibTransId="{BFE7030B-9642-4874-AF3B-C8F21D7F5756}"/>
    <dgm:cxn modelId="{6B8B280F-2E62-44EF-A9CC-BF957CCD31F2}" srcId="{DC1F52FD-915C-4175-9CFF-CAFB604B2332}" destId="{7F02086C-015B-4E5C-99E5-D51A7D11F1E2}" srcOrd="2" destOrd="0" parTransId="{5E35F4B9-AB2E-4732-A6EB-5CF58C7C4973}" sibTransId="{59F48409-C362-4B89-B0CD-1375E2B439A7}"/>
    <dgm:cxn modelId="{F52C73A1-703D-4269-9393-28BDD1B3ECD8}" srcId="{DC1F52FD-915C-4175-9CFF-CAFB604B2332}" destId="{28C2D1E1-8426-4988-9B2A-797EEBBD15E0}" srcOrd="1" destOrd="0" parTransId="{B3C4A6F3-E83D-4889-B420-8C086F423DFF}" sibTransId="{7CFA3B4F-CC91-4150-A64B-9DB3441E9EA2}"/>
    <dgm:cxn modelId="{F16F34DB-FCE3-47B0-88A5-1DDD563D0BC0}" type="presParOf" srcId="{207174BE-9A14-477D-8370-449BB69F85C0}" destId="{66D1AEC4-B3AE-4A5E-B404-D9EE540B3672}" srcOrd="0" destOrd="0" presId="urn:microsoft.com/office/officeart/2005/8/layout/vProcess5"/>
    <dgm:cxn modelId="{61E80BAB-4701-4AF2-95D0-280F7537B17E}" type="presParOf" srcId="{207174BE-9A14-477D-8370-449BB69F85C0}" destId="{2E80E246-2D46-47CC-BB3B-74DC358C86D3}" srcOrd="1" destOrd="0" presId="urn:microsoft.com/office/officeart/2005/8/layout/vProcess5"/>
    <dgm:cxn modelId="{5E0360E1-533C-44CD-90CE-A3680F773CB1}" type="presParOf" srcId="{207174BE-9A14-477D-8370-449BB69F85C0}" destId="{691BB96F-88D8-4DDF-8853-50FC8E2190D1}" srcOrd="2" destOrd="0" presId="urn:microsoft.com/office/officeart/2005/8/layout/vProcess5"/>
    <dgm:cxn modelId="{FBE7EF27-CC0C-4AAB-8301-A01EF8565DC1}" type="presParOf" srcId="{207174BE-9A14-477D-8370-449BB69F85C0}" destId="{F9907501-169B-466C-ABE9-BCB69C073770}" srcOrd="3" destOrd="0" presId="urn:microsoft.com/office/officeart/2005/8/layout/vProcess5"/>
    <dgm:cxn modelId="{EEE96844-69A3-440C-9266-10E3B9896DD5}" type="presParOf" srcId="{207174BE-9A14-477D-8370-449BB69F85C0}" destId="{405D0847-7834-4B99-B246-14C004244AC3}" srcOrd="4" destOrd="0" presId="urn:microsoft.com/office/officeart/2005/8/layout/vProcess5"/>
    <dgm:cxn modelId="{B401FE12-63AC-4975-9473-573DC477FD22}" type="presParOf" srcId="{207174BE-9A14-477D-8370-449BB69F85C0}" destId="{0831652E-54EC-48A7-8745-157FB06FACEA}" srcOrd="5" destOrd="0" presId="urn:microsoft.com/office/officeart/2005/8/layout/vProcess5"/>
    <dgm:cxn modelId="{D68269FD-C771-46BF-AF46-FA653A5547A6}" type="presParOf" srcId="{207174BE-9A14-477D-8370-449BB69F85C0}" destId="{BD79BC0E-DD12-4D13-8215-FA4AC228BCDC}" srcOrd="6" destOrd="0" presId="urn:microsoft.com/office/officeart/2005/8/layout/vProcess5"/>
    <dgm:cxn modelId="{FB8B7F46-1BFB-4AED-9E70-F7C6F5284528}" type="presParOf" srcId="{207174BE-9A14-477D-8370-449BB69F85C0}" destId="{6ADB149B-E6B7-46B5-9531-8D91254E7904}" srcOrd="7" destOrd="0" presId="urn:microsoft.com/office/officeart/2005/8/layout/vProcess5"/>
    <dgm:cxn modelId="{4AA6B18A-25F2-4658-85C8-43ABF3BC2E66}" type="presParOf" srcId="{207174BE-9A14-477D-8370-449BB69F85C0}" destId="{C824EE90-6DDF-448D-9A1A-C40CDBE75EAB}" srcOrd="8" destOrd="0" presId="urn:microsoft.com/office/officeart/2005/8/layout/vProcess5"/>
    <dgm:cxn modelId="{CAD7D6DD-5858-4020-97E2-3D4B72CC24EA}" type="presParOf" srcId="{207174BE-9A14-477D-8370-449BB69F85C0}" destId="{1602E66D-1D34-41D7-BD90-78A072680BDF}" srcOrd="9" destOrd="0" presId="urn:microsoft.com/office/officeart/2005/8/layout/vProcess5"/>
    <dgm:cxn modelId="{CD82F32D-F1B6-4940-A102-2D602891B7FC}" type="presParOf" srcId="{207174BE-9A14-477D-8370-449BB69F85C0}" destId="{644E213A-C59F-40F5-AE1F-E83B599D0C01}" srcOrd="10" destOrd="0" presId="urn:microsoft.com/office/officeart/2005/8/layout/vProcess5"/>
    <dgm:cxn modelId="{380BD0AC-6859-4788-8381-89764DA2BE20}" type="presParOf" srcId="{207174BE-9A14-477D-8370-449BB69F85C0}" destId="{2477439B-1AA5-4052-A53F-5C8D4A345E19}" srcOrd="11" destOrd="0" presId="urn:microsoft.com/office/officeart/2005/8/layout/vProcess5"/>
    <dgm:cxn modelId="{F83D67D3-E41B-4817-A702-3A93239AD583}" type="presParOf" srcId="{207174BE-9A14-477D-8370-449BB69F85C0}" destId="{137A38A2-0D5B-43F0-AA6D-24161CF4C25D}" srcOrd="12" destOrd="0" presId="urn:microsoft.com/office/officeart/2005/8/layout/vProcess5"/>
    <dgm:cxn modelId="{84F52496-4875-4691-BDDD-9364EB7E4484}" type="presParOf" srcId="{207174BE-9A14-477D-8370-449BB69F85C0}" destId="{9866AD11-8D4E-4526-A6D2-5B7A915FADED}" srcOrd="13" destOrd="0" presId="urn:microsoft.com/office/officeart/2005/8/layout/vProcess5"/>
    <dgm:cxn modelId="{9B35A3A3-CF71-4E55-8A24-E51277778043}" type="presParOf" srcId="{207174BE-9A14-477D-8370-449BB69F85C0}" destId="{56E40D74-7F08-42B5-9B7C-8A676ABE644D}" srcOrd="14" destOrd="0" presId="urn:microsoft.com/office/officeart/2005/8/layout/vProcess5"/>
  </dgm:cxnLst>
  <dgm:bg>
    <a:solidFill>
      <a:srgbClr val="CC9900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51DD9-2473-4141-87D2-7FD37E9D497A}" type="doc">
      <dgm:prSet loTypeId="urn:microsoft.com/office/officeart/2005/8/layout/process4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E0E3010-CE3B-4DE5-9160-0175817895C2}">
      <dgm:prSet custT="1"/>
      <dgm:spPr/>
      <dgm:t>
        <a:bodyPr/>
        <a:lstStyle/>
        <a:p>
          <a:pPr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изучение дисциплин, ориентированных на фундаментальную филологическую подготовку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255066A-AA25-4295-A266-E7E4F6F8BFB4}" type="parTrans" cxnId="{F314073A-3547-43CB-8AA7-AED97C59FEB6}">
      <dgm:prSet/>
      <dgm:spPr/>
      <dgm:t>
        <a:bodyPr/>
        <a:lstStyle/>
        <a:p>
          <a:endParaRPr lang="ru-RU"/>
        </a:p>
      </dgm:t>
    </dgm:pt>
    <dgm:pt modelId="{3ECC1A4C-F225-4CAB-8460-69494A7E6BEC}" type="sibTrans" cxnId="{F314073A-3547-43CB-8AA7-AED97C59FEB6}">
      <dgm:prSet/>
      <dgm:spPr/>
      <dgm:t>
        <a:bodyPr/>
        <a:lstStyle/>
        <a:p>
          <a:endParaRPr lang="ru-RU"/>
        </a:p>
      </dgm:t>
    </dgm:pt>
    <dgm:pt modelId="{DE90E03B-D1E0-4708-B482-5CCBC08E5646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участие в конференциях, круглых столах, методических семинарах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88F792A-F8E3-4BB6-84D7-2DE96E27A4F3}" type="parTrans" cxnId="{1D149AAA-931A-4991-BDC6-3068B1A98B87}">
      <dgm:prSet/>
      <dgm:spPr/>
      <dgm:t>
        <a:bodyPr/>
        <a:lstStyle/>
        <a:p>
          <a:endParaRPr lang="ru-RU"/>
        </a:p>
      </dgm:t>
    </dgm:pt>
    <dgm:pt modelId="{B1301556-7D0D-4EAD-B609-3DE39D23E983}" type="sibTrans" cxnId="{1D149AAA-931A-4991-BDC6-3068B1A98B87}">
      <dgm:prSet/>
      <dgm:spPr/>
      <dgm:t>
        <a:bodyPr/>
        <a:lstStyle/>
        <a:p>
          <a:endParaRPr lang="ru-RU"/>
        </a:p>
      </dgm:t>
    </dgm:pt>
    <dgm:pt modelId="{3F912ABA-BA18-4118-A3E1-13336C8A9132}">
      <dgm:prSet custT="1"/>
      <dgm:spPr/>
      <dgm:t>
        <a:bodyPr/>
        <a:lstStyle/>
        <a:p>
          <a:pPr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практическая часть: тестовые задания, составление проектов, дискуссии, обсуждение актуальных проблем осетинского языкознания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3FB4CE8-EE30-42CB-BFD6-0CFEF3916827}" type="sibTrans" cxnId="{77A0EBE5-AE58-428E-A8C6-1F74C5DA29A1}">
      <dgm:prSet/>
      <dgm:spPr/>
      <dgm:t>
        <a:bodyPr/>
        <a:lstStyle/>
        <a:p>
          <a:endParaRPr lang="ru-RU"/>
        </a:p>
      </dgm:t>
    </dgm:pt>
    <dgm:pt modelId="{E11165C3-F890-439D-BE51-678A41FFD2E1}" type="parTrans" cxnId="{77A0EBE5-AE58-428E-A8C6-1F74C5DA29A1}">
      <dgm:prSet/>
      <dgm:spPr/>
      <dgm:t>
        <a:bodyPr/>
        <a:lstStyle/>
        <a:p>
          <a:endParaRPr lang="ru-RU"/>
        </a:p>
      </dgm:t>
    </dgm:pt>
    <dgm:pt modelId="{9FA5C70E-81D1-43E2-802B-BB0384AEFA08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прохождение научно-исследовательской практики, педагогической практики в базовых научных и образовательных учреждениях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DB9EB84-2138-46D8-AAA6-2E912B514A5A}" type="parTrans" cxnId="{18C000E8-41BB-4B34-A623-71FEF3E2B12A}">
      <dgm:prSet/>
      <dgm:spPr/>
      <dgm:t>
        <a:bodyPr/>
        <a:lstStyle/>
        <a:p>
          <a:endParaRPr lang="ru-RU"/>
        </a:p>
      </dgm:t>
    </dgm:pt>
    <dgm:pt modelId="{D0B9CA7F-FBC3-4677-BCF8-DEF81358BE88}" type="sibTrans" cxnId="{18C000E8-41BB-4B34-A623-71FEF3E2B12A}">
      <dgm:prSet/>
      <dgm:spPr/>
      <dgm:t>
        <a:bodyPr/>
        <a:lstStyle/>
        <a:p>
          <a:endParaRPr lang="ru-RU"/>
        </a:p>
      </dgm:t>
    </dgm:pt>
    <dgm:pt modelId="{6DEEA682-9EB2-4987-AA48-EE8A2B660545}" type="pres">
      <dgm:prSet presAssocID="{E8A51DD9-2473-4141-87D2-7FD37E9D49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B0AAC2-B333-44D3-B364-C25372987EC6}" type="pres">
      <dgm:prSet presAssocID="{9FA5C70E-81D1-43E2-802B-BB0384AEFA08}" presName="boxAndChildren" presStyleCnt="0"/>
      <dgm:spPr/>
    </dgm:pt>
    <dgm:pt modelId="{F0730ABE-B4CC-4EED-9126-30FB624AF5B2}" type="pres">
      <dgm:prSet presAssocID="{9FA5C70E-81D1-43E2-802B-BB0384AEFA08}" presName="parentTextBox" presStyleLbl="node1" presStyleIdx="0" presStyleCnt="4"/>
      <dgm:spPr/>
      <dgm:t>
        <a:bodyPr/>
        <a:lstStyle/>
        <a:p>
          <a:endParaRPr lang="ru-RU"/>
        </a:p>
      </dgm:t>
    </dgm:pt>
    <dgm:pt modelId="{8825D95C-8E0A-4572-BD99-4D7E7B91F2E5}" type="pres">
      <dgm:prSet presAssocID="{B1301556-7D0D-4EAD-B609-3DE39D23E983}" presName="sp" presStyleCnt="0"/>
      <dgm:spPr/>
    </dgm:pt>
    <dgm:pt modelId="{45BBF265-65C0-4E88-A9D5-7D392CECEBAA}" type="pres">
      <dgm:prSet presAssocID="{DE90E03B-D1E0-4708-B482-5CCBC08E5646}" presName="arrowAndChildren" presStyleCnt="0"/>
      <dgm:spPr/>
    </dgm:pt>
    <dgm:pt modelId="{B2615DCC-6250-4350-9AF3-3778B7863DB8}" type="pres">
      <dgm:prSet presAssocID="{DE90E03B-D1E0-4708-B482-5CCBC08E5646}" presName="parentTextArrow" presStyleLbl="node1" presStyleIdx="1" presStyleCnt="4" custLinFactNeighborY="2380"/>
      <dgm:spPr/>
      <dgm:t>
        <a:bodyPr/>
        <a:lstStyle/>
        <a:p>
          <a:endParaRPr lang="ru-RU"/>
        </a:p>
      </dgm:t>
    </dgm:pt>
    <dgm:pt modelId="{A80862E7-2147-40FE-A3A5-A4A818195A5B}" type="pres">
      <dgm:prSet presAssocID="{F3FB4CE8-EE30-42CB-BFD6-0CFEF3916827}" presName="sp" presStyleCnt="0"/>
      <dgm:spPr/>
      <dgm:t>
        <a:bodyPr/>
        <a:lstStyle/>
        <a:p>
          <a:endParaRPr lang="ru-RU"/>
        </a:p>
      </dgm:t>
    </dgm:pt>
    <dgm:pt modelId="{832CBE37-D914-4891-98FD-959605CC6ACD}" type="pres">
      <dgm:prSet presAssocID="{3F912ABA-BA18-4118-A3E1-13336C8A9132}" presName="arrowAndChildren" presStyleCnt="0"/>
      <dgm:spPr/>
      <dgm:t>
        <a:bodyPr/>
        <a:lstStyle/>
        <a:p>
          <a:endParaRPr lang="ru-RU"/>
        </a:p>
      </dgm:t>
    </dgm:pt>
    <dgm:pt modelId="{9D0AD616-1666-44DA-8C82-2508322F59D8}" type="pres">
      <dgm:prSet presAssocID="{3F912ABA-BA18-4118-A3E1-13336C8A9132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9999711B-84B4-476E-93F8-7657FA1AD251}" type="pres">
      <dgm:prSet presAssocID="{3ECC1A4C-F225-4CAB-8460-69494A7E6BEC}" presName="sp" presStyleCnt="0"/>
      <dgm:spPr/>
      <dgm:t>
        <a:bodyPr/>
        <a:lstStyle/>
        <a:p>
          <a:endParaRPr lang="ru-RU"/>
        </a:p>
      </dgm:t>
    </dgm:pt>
    <dgm:pt modelId="{5570A6B9-03FE-449A-81B9-769E68219A49}" type="pres">
      <dgm:prSet presAssocID="{3E0E3010-CE3B-4DE5-9160-0175817895C2}" presName="arrowAndChildren" presStyleCnt="0"/>
      <dgm:spPr/>
      <dgm:t>
        <a:bodyPr/>
        <a:lstStyle/>
        <a:p>
          <a:endParaRPr lang="ru-RU"/>
        </a:p>
      </dgm:t>
    </dgm:pt>
    <dgm:pt modelId="{3E5A2190-8B63-4200-BC74-582C09EB3ECE}" type="pres">
      <dgm:prSet presAssocID="{3E0E3010-CE3B-4DE5-9160-0175817895C2}" presName="parentTextArrow" presStyleLbl="node1" presStyleIdx="3" presStyleCnt="4" custLinFactNeighborX="872" custLinFactNeighborY="-5015"/>
      <dgm:spPr/>
      <dgm:t>
        <a:bodyPr/>
        <a:lstStyle/>
        <a:p>
          <a:endParaRPr lang="ru-RU"/>
        </a:p>
      </dgm:t>
    </dgm:pt>
  </dgm:ptLst>
  <dgm:cxnLst>
    <dgm:cxn modelId="{86C27132-C5A9-47E6-B357-B6F0441EC630}" type="presOf" srcId="{E8A51DD9-2473-4141-87D2-7FD37E9D497A}" destId="{6DEEA682-9EB2-4987-AA48-EE8A2B660545}" srcOrd="0" destOrd="0" presId="urn:microsoft.com/office/officeart/2005/8/layout/process4"/>
    <dgm:cxn modelId="{D41BEB49-61E1-4186-ADA9-EF65C6FB4909}" type="presOf" srcId="{3E0E3010-CE3B-4DE5-9160-0175817895C2}" destId="{3E5A2190-8B63-4200-BC74-582C09EB3ECE}" srcOrd="0" destOrd="0" presId="urn:microsoft.com/office/officeart/2005/8/layout/process4"/>
    <dgm:cxn modelId="{A115FF40-2BAB-4AF1-BD1F-12E622C780DC}" type="presOf" srcId="{3F912ABA-BA18-4118-A3E1-13336C8A9132}" destId="{9D0AD616-1666-44DA-8C82-2508322F59D8}" srcOrd="0" destOrd="0" presId="urn:microsoft.com/office/officeart/2005/8/layout/process4"/>
    <dgm:cxn modelId="{1D149AAA-931A-4991-BDC6-3068B1A98B87}" srcId="{E8A51DD9-2473-4141-87D2-7FD37E9D497A}" destId="{DE90E03B-D1E0-4708-B482-5CCBC08E5646}" srcOrd="2" destOrd="0" parTransId="{E88F792A-F8E3-4BB6-84D7-2DE96E27A4F3}" sibTransId="{B1301556-7D0D-4EAD-B609-3DE39D23E983}"/>
    <dgm:cxn modelId="{18C000E8-41BB-4B34-A623-71FEF3E2B12A}" srcId="{E8A51DD9-2473-4141-87D2-7FD37E9D497A}" destId="{9FA5C70E-81D1-43E2-802B-BB0384AEFA08}" srcOrd="3" destOrd="0" parTransId="{EDB9EB84-2138-46D8-AAA6-2E912B514A5A}" sibTransId="{D0B9CA7F-FBC3-4677-BCF8-DEF81358BE88}"/>
    <dgm:cxn modelId="{F314073A-3547-43CB-8AA7-AED97C59FEB6}" srcId="{E8A51DD9-2473-4141-87D2-7FD37E9D497A}" destId="{3E0E3010-CE3B-4DE5-9160-0175817895C2}" srcOrd="0" destOrd="0" parTransId="{0255066A-AA25-4295-A266-E7E4F6F8BFB4}" sibTransId="{3ECC1A4C-F225-4CAB-8460-69494A7E6BEC}"/>
    <dgm:cxn modelId="{9E2D35C4-B116-480F-843F-C368125F900A}" type="presOf" srcId="{DE90E03B-D1E0-4708-B482-5CCBC08E5646}" destId="{B2615DCC-6250-4350-9AF3-3778B7863DB8}" srcOrd="0" destOrd="0" presId="urn:microsoft.com/office/officeart/2005/8/layout/process4"/>
    <dgm:cxn modelId="{ACD433E9-3479-45A1-A3D3-7B5F4F32619C}" type="presOf" srcId="{9FA5C70E-81D1-43E2-802B-BB0384AEFA08}" destId="{F0730ABE-B4CC-4EED-9126-30FB624AF5B2}" srcOrd="0" destOrd="0" presId="urn:microsoft.com/office/officeart/2005/8/layout/process4"/>
    <dgm:cxn modelId="{77A0EBE5-AE58-428E-A8C6-1F74C5DA29A1}" srcId="{E8A51DD9-2473-4141-87D2-7FD37E9D497A}" destId="{3F912ABA-BA18-4118-A3E1-13336C8A9132}" srcOrd="1" destOrd="0" parTransId="{E11165C3-F890-439D-BE51-678A41FFD2E1}" sibTransId="{F3FB4CE8-EE30-42CB-BFD6-0CFEF3916827}"/>
    <dgm:cxn modelId="{00052F43-3A9A-4576-9121-6305500A0613}" type="presParOf" srcId="{6DEEA682-9EB2-4987-AA48-EE8A2B660545}" destId="{A0B0AAC2-B333-44D3-B364-C25372987EC6}" srcOrd="0" destOrd="0" presId="urn:microsoft.com/office/officeart/2005/8/layout/process4"/>
    <dgm:cxn modelId="{0C3AE20D-5FF1-439C-9D70-4129CAB90162}" type="presParOf" srcId="{A0B0AAC2-B333-44D3-B364-C25372987EC6}" destId="{F0730ABE-B4CC-4EED-9126-30FB624AF5B2}" srcOrd="0" destOrd="0" presId="urn:microsoft.com/office/officeart/2005/8/layout/process4"/>
    <dgm:cxn modelId="{7C0FED5C-70B7-4A5D-800B-C8088BAC7F0B}" type="presParOf" srcId="{6DEEA682-9EB2-4987-AA48-EE8A2B660545}" destId="{8825D95C-8E0A-4572-BD99-4D7E7B91F2E5}" srcOrd="1" destOrd="0" presId="urn:microsoft.com/office/officeart/2005/8/layout/process4"/>
    <dgm:cxn modelId="{CE46405B-8377-41E3-915C-03CDDF0C46C9}" type="presParOf" srcId="{6DEEA682-9EB2-4987-AA48-EE8A2B660545}" destId="{45BBF265-65C0-4E88-A9D5-7D392CECEBAA}" srcOrd="2" destOrd="0" presId="urn:microsoft.com/office/officeart/2005/8/layout/process4"/>
    <dgm:cxn modelId="{054A6362-BB8F-422C-B57E-40624A4E5404}" type="presParOf" srcId="{45BBF265-65C0-4E88-A9D5-7D392CECEBAA}" destId="{B2615DCC-6250-4350-9AF3-3778B7863DB8}" srcOrd="0" destOrd="0" presId="urn:microsoft.com/office/officeart/2005/8/layout/process4"/>
    <dgm:cxn modelId="{550E9976-B159-483C-A1C8-92770DCF0563}" type="presParOf" srcId="{6DEEA682-9EB2-4987-AA48-EE8A2B660545}" destId="{A80862E7-2147-40FE-A3A5-A4A818195A5B}" srcOrd="3" destOrd="0" presId="urn:microsoft.com/office/officeart/2005/8/layout/process4"/>
    <dgm:cxn modelId="{6C093B97-1FEC-47F4-BB9A-DE9E27ACF082}" type="presParOf" srcId="{6DEEA682-9EB2-4987-AA48-EE8A2B660545}" destId="{832CBE37-D914-4891-98FD-959605CC6ACD}" srcOrd="4" destOrd="0" presId="urn:microsoft.com/office/officeart/2005/8/layout/process4"/>
    <dgm:cxn modelId="{FC1F44DD-3669-41D5-854B-FFD6F188E38C}" type="presParOf" srcId="{832CBE37-D914-4891-98FD-959605CC6ACD}" destId="{9D0AD616-1666-44DA-8C82-2508322F59D8}" srcOrd="0" destOrd="0" presId="urn:microsoft.com/office/officeart/2005/8/layout/process4"/>
    <dgm:cxn modelId="{CECF43CD-B55F-4475-B38C-13BB5D522701}" type="presParOf" srcId="{6DEEA682-9EB2-4987-AA48-EE8A2B660545}" destId="{9999711B-84B4-476E-93F8-7657FA1AD251}" srcOrd="5" destOrd="0" presId="urn:microsoft.com/office/officeart/2005/8/layout/process4"/>
    <dgm:cxn modelId="{3BBFAB04-E3EE-42BD-BA78-168AB7D84F41}" type="presParOf" srcId="{6DEEA682-9EB2-4987-AA48-EE8A2B660545}" destId="{5570A6B9-03FE-449A-81B9-769E68219A49}" srcOrd="6" destOrd="0" presId="urn:microsoft.com/office/officeart/2005/8/layout/process4"/>
    <dgm:cxn modelId="{4A3B7424-DEEE-444A-928C-3EDBDCA34E81}" type="presParOf" srcId="{5570A6B9-03FE-449A-81B9-769E68219A49}" destId="{3E5A2190-8B63-4200-BC74-582C09EB3ECE}" srcOrd="0" destOrd="0" presId="urn:microsoft.com/office/officeart/2005/8/layout/process4"/>
  </dgm:cxnLst>
  <dgm:bg>
    <a:solidFill>
      <a:srgbClr val="CC9900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0FF80-9DD3-4657-8CC3-9A8B8234721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6E3DE-D1DE-403E-97E6-755EB0CA9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244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D29386-415B-4EC2-BFA4-76EBDFA9A79E}" type="slidenum">
              <a:rPr lang="ru-RU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228600"/>
            <a:ext cx="6934200" cy="9037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Северо-Осетинский государственный 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университет имени К. Л. Хетагурова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420888"/>
            <a:ext cx="6926281" cy="4114800"/>
          </a:xfrm>
          <a:noFill/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Факультет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осетинской филологии</a:t>
            </a:r>
          </a:p>
          <a:p>
            <a:pPr algn="ctr" eaLnBrk="1" hangingPunct="1">
              <a:defRPr/>
            </a:pP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осетинского языка и литературы</a:t>
            </a:r>
          </a:p>
          <a:p>
            <a:pPr algn="ctr" eaLnBrk="1" hangingPunct="1">
              <a:defRPr/>
            </a:pPr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МАГИСТЕРСКАЯ ПРОГРАММА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spc="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u="sng" cap="all" spc="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Преподавание осетинского языка в поликультурной среде»</a:t>
            </a:r>
            <a:r>
              <a:rPr lang="ru-RU" sz="3200" b="1" cap="all" spc="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cap="all" spc="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36718" t="41311" r="52940" b="39886"/>
          <a:stretch>
            <a:fillRect/>
          </a:stretch>
        </p:blipFill>
        <p:spPr bwMode="auto">
          <a:xfrm>
            <a:off x="6876256" y="1196752"/>
            <a:ext cx="1224136" cy="120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20280" t="14530" r="70577" b="69801"/>
          <a:stretch>
            <a:fillRect/>
          </a:stretch>
        </p:blipFill>
        <p:spPr bwMode="auto">
          <a:xfrm>
            <a:off x="1331640" y="1196752"/>
            <a:ext cx="1368152" cy="1210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http://www.nosu.ru/wp-content/themes/nosu/img/facultet/fac-osfil-logo-color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196752"/>
            <a:ext cx="1440160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499350" cy="457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ПРОЦЕССА ОБУЧЕНИЯ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468078415"/>
              </p:ext>
            </p:extLst>
          </p:nvPr>
        </p:nvGraphicFramePr>
        <p:xfrm>
          <a:off x="467544" y="1124744"/>
          <a:ext cx="8258204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467600" cy="560406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НАУЧНО-ИССЛЕДОВАТЕЛЬСКАЯ РАБОТА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15616" y="1124744"/>
            <a:ext cx="7423852" cy="2569488"/>
          </a:xfrm>
          <a:solidFill>
            <a:schemeClr val="bg2">
              <a:lumMod val="90000"/>
            </a:schemeClr>
          </a:solidFill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1600" b="1" dirty="0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Ежегодно на факультете осетинской филологии проходят итоговые мероприятия в рамках Дней науки: научно-практическая конференция студентов и магистрантов, итоговые заседания студенческих научных обществ, презентации научных   работ преподавателей и студентов и др.  Во всех этих мероприятиях активное участие принимают магистранты факультета. 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Результаты научно-исследовательской работы магистрантов публикуются в кафедральном сборнике научных трудов 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Ныфс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 в сборниках материалов конференций, в научно-методическом журнале РИПКРО 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Рухстау</a:t>
            </a:r>
            <a:r>
              <a:rPr lang="en-US" sz="16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æ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г», в других изданиях.	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SA.KHadasheva\Desktop\презентации опоп маг\фото для опоп маг\20190604_1512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82706">
            <a:off x="847813" y="4058677"/>
            <a:ext cx="2448272" cy="188113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Рисунок 4" descr="C:\Users\SA.KHadasheva\AppData\Local\Microsoft\Windows\Temporary Internet Files\Content.Word\20190604_1511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40768">
            <a:off x="3852173" y="4174661"/>
            <a:ext cx="2448272" cy="182428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C:\Users\SA.KHadasheva\AppData\Local\Microsoft\Windows\Temporary Internet Files\Content.Word\20190604_1512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79742">
            <a:off x="6761561" y="3829071"/>
            <a:ext cx="1834767" cy="23241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636912"/>
            <a:ext cx="8429684" cy="2664296"/>
          </a:xfr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чная и заочная аспирантура по направлению 44.06.01 «Образование и педагогические науки»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направленность «Теория и методика профессионального образования»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3" y="260648"/>
            <a:ext cx="7488832" cy="230425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Возможность  продолжения  образования </a:t>
            </a:r>
            <a:br>
              <a:rPr lang="ru-RU" sz="24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 окончания  магистратуры </a:t>
            </a:r>
            <a:endParaRPr lang="ru-RU" sz="2400" b="1" cap="none" spc="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67600" cy="1728192"/>
          </a:xfrm>
        </p:spPr>
        <p:txBody>
          <a:bodyPr>
            <a:prstTxWarp prst="textCanUp">
              <a:avLst/>
            </a:prstTxWarp>
            <a:normAutofit/>
            <a:scene3d>
              <a:camera prst="perspectiveRelaxedModerately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учебно-методическое  обеспечение</a:t>
            </a:r>
            <a:br>
              <a: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магистерской программы </a:t>
            </a:r>
            <a:br>
              <a: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«Преподавание осетинского языка в поликультурной среде</a:t>
            </a:r>
            <a:r>
              <a:rPr lang="ru-RU" sz="2000" dirty="0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SA.KHadasheva\Desktop\презентации опоп маг\фото для опоп маг\20190604_1517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23120">
            <a:off x="234022" y="1979246"/>
            <a:ext cx="1467214" cy="19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C:\Users\SA.KHadasheva\AppData\Local\Microsoft\Windows\Temporary Internet Files\Content.Word\20190604_1514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2717">
            <a:off x="2128054" y="2020972"/>
            <a:ext cx="1559580" cy="21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C:\Users\SA.KHadasheva\AppData\Local\Microsoft\Windows\Temporary Internet Files\Content.Word\20190604_1514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75552">
            <a:off x="5802984" y="1921193"/>
            <a:ext cx="1427794" cy="195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C:\Users\SA.KHadasheva\Desktop\презентации опоп маг\фото для опоп маг\20190604_1514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83416">
            <a:off x="6685350" y="4194679"/>
            <a:ext cx="1594589" cy="232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C:\Users\SA.KHadasheva\AppData\Local\Microsoft\Windows\Temporary Internet Files\Content.Word\20190604_15144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39417">
            <a:off x="2335065" y="4254217"/>
            <a:ext cx="1815244" cy="245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C:\Users\SA.KHadasheva\AppData\Local\Microsoft\Windows\Temporary Internet Files\Content.Word\20190604_15145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95142">
            <a:off x="4037883" y="1996069"/>
            <a:ext cx="1468209" cy="20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 descr="C:\Users\SA.KHadasheva\AppData\Local\Microsoft\Windows\Temporary Internet Files\Content.Word\20190604_15150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933977">
            <a:off x="7553399" y="2250119"/>
            <a:ext cx="1411873" cy="19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 descr="C:\Users\SA.KHadasheva\AppData\Local\Microsoft\Windows\Temporary Internet Files\Content.Word\20190604_15183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950937">
            <a:off x="287050" y="4364329"/>
            <a:ext cx="1722997" cy="207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Рисунок 11" descr="C:\Users\SA.KHadasheva\AppData\Local\Microsoft\Windows\Temporary Internet Files\Content.Word\20190604_151424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712496">
            <a:off x="4653637" y="4252791"/>
            <a:ext cx="1737661" cy="230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250843947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42844" y="1412776"/>
            <a:ext cx="4213132" cy="5040560"/>
          </a:xfrm>
          <a:solidFill>
            <a:srgbClr val="FFFFCC"/>
          </a:solidFill>
        </p:spPr>
        <p:txBody>
          <a:bodyPr>
            <a:normAutofit fontScale="92500" lnSpcReduction="10000"/>
          </a:bodyPr>
          <a:lstStyle/>
          <a:p>
            <a:pPr marL="274320" indent="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b="1" dirty="0" smtClean="0">
                <a:ln w="22225">
                  <a:solidFill>
                    <a:srgbClr val="0202A2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100%</a:t>
            </a:r>
            <a:r>
              <a:rPr lang="ru-RU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преподавателей имеют ученые степени кандидатов и докторов наук.</a:t>
            </a:r>
          </a:p>
          <a:p>
            <a:pPr marL="274320" indent="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обучению магистрантов привлекаются специалисты с научными званиями доцентов и профессоров.</a:t>
            </a:r>
          </a:p>
          <a:p>
            <a:pPr marL="274320" indent="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Магистрантов будут обучать  специалисты-практики из сферы образования и науки.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71600" y="0"/>
            <a:ext cx="7758034" cy="126876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Образовательный процесс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обеспечивают высококвалифицированные   кадры:</a:t>
            </a:r>
          </a:p>
        </p:txBody>
      </p:sp>
      <p:pic>
        <p:nvPicPr>
          <p:cNvPr id="11" name="Рисунок 10" descr="http://www.nosu.ru/wp-content/uploads/2018/05/img-20190517-wa0061-1024x768.jpg"/>
          <p:cNvPicPr/>
          <p:nvPr/>
        </p:nvPicPr>
        <p:blipFill>
          <a:blip r:embed="rId2" cstate="print"/>
          <a:srcRect l="3629" t="17451" r="5541" b="25208"/>
          <a:stretch>
            <a:fillRect/>
          </a:stretch>
        </p:blipFill>
        <p:spPr bwMode="auto">
          <a:xfrm rot="533399">
            <a:off x="5167031" y="1499649"/>
            <a:ext cx="3171258" cy="2355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SA.KHadasheva\Desktop\img-20190418-wa00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3505">
            <a:off x="4872799" y="3964303"/>
            <a:ext cx="3511169" cy="2553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001056" cy="5256584"/>
          </a:xfrm>
          <a:solidFill>
            <a:srgbClr val="00B0F0"/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Востребованность рынком труда высококвалифицированных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специалистов в области преподавания осетинского языка как второго (как неродного);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Гарантия высокого уровня подготовки, обеспечивающего конкурентоспособность магистров на рынке труда, возможность открыть собственный бизнес (частную школу, курсы по обучению осетинскому языку, бюро переводов и др.);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Подготовка магистров с учетом профессиональных требований к специалистам, предъявляемых потенциальными работодателями и рынком профессиональной деятельности;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Участие потенциальных работодателей в составлении и рецензировании учебных программ по специальным дисциплинам;</a:t>
            </a:r>
            <a:endParaRPr lang="ru-RU" sz="2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Использование современных технологий обучения, позволяющих совмещать теоретическое обучение с получением практических навыков в сфере профессиональной деятельности;</a:t>
            </a:r>
            <a:endParaRPr lang="ru-RU" sz="2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Возможность составления индивидуального плана обучения;</a:t>
            </a:r>
            <a:endParaRPr lang="ru-RU" sz="2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Возможность дальнейшего развития научных изысканий и использования полученных результатов в аспирантуре и докторантуре;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Финансовая поддержка научных изысканий в форме грантов, именных стипендий и др.</a:t>
            </a:r>
            <a:endParaRPr lang="ru-RU" sz="2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332656"/>
            <a:ext cx="8229600" cy="576064"/>
          </a:xfrm>
          <a:prstGeom prst="rect">
            <a:avLst/>
          </a:prstGeom>
          <a:noFill/>
        </p:spPr>
        <p:txBody>
          <a:bodyPr lIns="0" rIns="0" bIns="0" anchor="b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Преимущества программы: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20688"/>
            <a:ext cx="7924800" cy="598512"/>
          </a:xfr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1412776"/>
            <a:ext cx="7200800" cy="2232248"/>
          </a:xfrm>
          <a:solidFill>
            <a:schemeClr val="bg2">
              <a:lumMod val="75000"/>
            </a:schemeClr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362025, РСО-Алания, г.Владикавказ, ул.Ватутина 44-46, корпус 2, кабинет 201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Кафедра осетинского языка и литературы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	Телефон: +7(8672) 333373 доб.204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E-mail: kudzoyeva@inbox.ru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nosu.ru/wp-content/uploads/2018/05/glav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645024"/>
            <a:ext cx="5328592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5562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Научный руководитель магистерской программы: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83768" y="3068960"/>
            <a:ext cx="5715000" cy="1944216"/>
          </a:xfrm>
          <a:ln>
            <a:solidFill>
              <a:srgbClr val="0070C0"/>
            </a:solidFill>
          </a:ln>
          <a:effectLst>
            <a:softEdge rad="31750"/>
          </a:effectLst>
        </p:spPr>
        <p:txBody>
          <a:bodyPr>
            <a:normAutofit fontScale="92500" lnSpcReduction="20000"/>
          </a:bodyPr>
          <a:lstStyle/>
          <a:p>
            <a:pPr algn="ctr">
              <a:buFontTx/>
              <a:buNone/>
              <a:defRPr/>
            </a:pP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Кудзоева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Анжела Федоровна</a:t>
            </a:r>
          </a:p>
          <a:p>
            <a:pPr algn="ctr">
              <a:buFontTx/>
              <a:buNone/>
              <a:defRPr/>
            </a:pPr>
            <a:endParaRPr lang="ru-RU" sz="28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ru-RU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андидат филологических наук, доцент кафедры осетинского языка и литературы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AutoShape 7" descr="https://apf.mail.ru/cgi-bin/readmsg/DSC_0813.jpg?id=13808865470000000168%3B0%3B4&amp;exif=1&amp;bs=13605879&amp;bl=6329793&amp;ct=image%2Fjpeg&amp;cn=DSC_0813.jp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36718" t="41311" r="52940" b="39886"/>
          <a:stretch>
            <a:fillRect/>
          </a:stretch>
        </p:blipFill>
        <p:spPr bwMode="auto">
          <a:xfrm>
            <a:off x="0" y="188640"/>
            <a:ext cx="2195736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pic>
        <p:nvPicPr>
          <p:cNvPr id="8" name="Рисунок 7" descr="https://uchebasovet.ru/wp-content/uploads/2018/12/magistr-eto-uchenaya-stepen-ili-net-v-rossii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9704" y="5013176"/>
            <a:ext cx="2664296" cy="170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9" name="Рисунок 8" descr="http://www.nosu.ru/wp-content/uploads/2018/05/img-20190422-wa0057-1024x683.jpg"/>
          <p:cNvPicPr/>
          <p:nvPr/>
        </p:nvPicPr>
        <p:blipFill>
          <a:blip r:embed="rId5" cstate="print"/>
          <a:srcRect t="9705" r="832" b="18890"/>
          <a:stretch>
            <a:fillRect/>
          </a:stretch>
        </p:blipFill>
        <p:spPr bwMode="auto">
          <a:xfrm>
            <a:off x="3563888" y="1124744"/>
            <a:ext cx="3323675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76672"/>
            <a:ext cx="6629400" cy="522762"/>
          </a:xfr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программы магистратуры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268760"/>
            <a:ext cx="7351712" cy="5184576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002060"/>
                </a:solidFill>
              </a:rPr>
              <a:t>ОПОП магистратуры имеет своей целью развитие у студентов личностных качеств и формирование общекультурных (общенаучных, социально-личностных, инструментальных) и профессиональных компетенций в соответствии с ФГОС ВО по данному направлению подготовки, необходимых для осуществления профессиональной деятельности; задача ОПОП заключается в обеспечении системы качественной подготовки высококвалифицированных, конкурентоспособных педагогических кадров для учреждений образования и культуры,   обладающих глубокими знаниями в области теории, практики и научно-исследовательской работе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Rectangle 24"/>
          <p:cNvSpPr>
            <a:spLocks noGrp="1" noChangeArrowheads="1"/>
          </p:cNvSpPr>
          <p:nvPr>
            <p:ph type="title"/>
          </p:nvPr>
        </p:nvSpPr>
        <p:spPr>
          <a:xfrm>
            <a:off x="1403648" y="404664"/>
            <a:ext cx="7200800" cy="720080"/>
          </a:xfrm>
          <a:solidFill>
            <a:schemeClr val="accent6">
              <a:lumMod val="40000"/>
              <a:lumOff val="60000"/>
            </a:schemeClr>
          </a:solidFill>
          <a:ln/>
          <a:scene3d>
            <a:camera prst="orthographicFront"/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Inflate">
              <a:avLst/>
            </a:prstTxWarp>
            <a:noAutofit/>
            <a:sp3d extrusionH="57150">
              <a:bevelT w="38100" h="38100" prst="angle"/>
              <a:bevelB w="38100" h="38100"/>
            </a:sp3d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ЦЕЛЕВАЯ   АУДИТОРИЯ   МАГИСТЕРСКОЙ ПРОГРАММЫ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82"/>
          <p:cNvSpPr>
            <a:spLocks noChangeArrowheads="1"/>
          </p:cNvSpPr>
          <p:nvPr/>
        </p:nvSpPr>
        <p:spPr bwMode="black">
          <a:xfrm>
            <a:off x="3533775" y="3894138"/>
            <a:ext cx="41767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b="1">
                <a:solidFill>
                  <a:srgbClr val="000000"/>
                </a:solidFill>
              </a:rPr>
              <a:t> </a:t>
            </a:r>
          </a:p>
          <a:p>
            <a:pPr eaLnBrk="0" hangingPunct="0"/>
            <a:r>
              <a:rPr lang="ru-RU" altLang="ru-RU" b="1">
                <a:solidFill>
                  <a:srgbClr val="000000"/>
                </a:solidFill>
              </a:rPr>
              <a:t> </a:t>
            </a:r>
          </a:p>
          <a:p>
            <a:pPr eaLnBrk="0" hangingPunct="0"/>
            <a:endParaRPr lang="en-US" altLang="ru-RU" b="1">
              <a:solidFill>
                <a:srgbClr val="000000"/>
              </a:solidFill>
            </a:endParaRPr>
          </a:p>
        </p:txBody>
      </p:sp>
      <p:sp>
        <p:nvSpPr>
          <p:cNvPr id="25604" name="Rectangle 84"/>
          <p:cNvSpPr>
            <a:spLocks noChangeArrowheads="1"/>
          </p:cNvSpPr>
          <p:nvPr/>
        </p:nvSpPr>
        <p:spPr bwMode="black">
          <a:xfrm>
            <a:off x="3131840" y="1412776"/>
            <a:ext cx="5544616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</a:rPr>
              <a:t>Учителя осетинского языка и литературы</a:t>
            </a:r>
          </a:p>
          <a:p>
            <a:pPr eaLnBrk="0" hangingPunct="0">
              <a:buFont typeface="Arial" pitchFamily="34" charset="0"/>
              <a:buChar char="•"/>
            </a:pPr>
            <a:endParaRPr lang="ru-RU" alt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</a:rPr>
              <a:t>Руководители средних, дошкольных, профессиональных образовательных учреждений</a:t>
            </a:r>
          </a:p>
          <a:p>
            <a:pPr eaLnBrk="0" hangingPunct="0"/>
            <a:endParaRPr lang="ru-RU" alt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pPr algn="just" eaLnBrk="0" hangingPunct="0">
              <a:buFont typeface="Arial" pitchFamily="34" charset="0"/>
              <a:buChar char="•"/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</a:rPr>
              <a:t>Работники детских дошкольных образовательных учреждений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</a:rPr>
              <a:t>Работники сферы культуры: библиотек, музеев</a:t>
            </a:r>
          </a:p>
          <a:p>
            <a:pPr eaLnBrk="0" hangingPunct="0">
              <a:buFont typeface="Arial" pitchFamily="34" charset="0"/>
              <a:buChar char="•"/>
            </a:pPr>
            <a:endParaRPr lang="ru-RU" alt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</a:rPr>
              <a:t>Члены общественных организаций</a:t>
            </a:r>
          </a:p>
          <a:p>
            <a:pPr eaLnBrk="0" hangingPunct="0">
              <a:buFont typeface="Arial" pitchFamily="34" charset="0"/>
              <a:buChar char="•"/>
            </a:pPr>
            <a:endParaRPr lang="ru-RU" alt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</a:rPr>
              <a:t>Сотрудники средств массовой информации</a:t>
            </a:r>
            <a:endParaRPr lang="en-US" alt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605" name="Rectangle 86"/>
          <p:cNvSpPr>
            <a:spLocks noChangeArrowheads="1"/>
          </p:cNvSpPr>
          <p:nvPr/>
        </p:nvSpPr>
        <p:spPr bwMode="black">
          <a:xfrm>
            <a:off x="4238625" y="2209800"/>
            <a:ext cx="4905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b="1" dirty="0">
                <a:solidFill>
                  <a:srgbClr val="000000"/>
                </a:solidFill>
              </a:rPr>
              <a:t>   </a:t>
            </a:r>
            <a:endParaRPr lang="en-US" altLang="ru-RU" b="1" dirty="0">
              <a:solidFill>
                <a:srgbClr val="000000"/>
              </a:solidFill>
            </a:endParaRPr>
          </a:p>
        </p:txBody>
      </p:sp>
      <p:sp>
        <p:nvSpPr>
          <p:cNvPr id="25614" name="Rectangle 128"/>
          <p:cNvSpPr>
            <a:spLocks noChangeArrowheads="1"/>
          </p:cNvSpPr>
          <p:nvPr/>
        </p:nvSpPr>
        <p:spPr bwMode="auto">
          <a:xfrm>
            <a:off x="36513" y="6910388"/>
            <a:ext cx="9144000" cy="228600"/>
          </a:xfrm>
          <a:prstGeom prst="rect">
            <a:avLst/>
          </a:prstGeom>
          <a:solidFill>
            <a:schemeClr val="accent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b="1">
              <a:solidFill>
                <a:srgbClr val="000000"/>
              </a:solidFill>
            </a:endParaRPr>
          </a:p>
        </p:txBody>
      </p:sp>
      <p:sp>
        <p:nvSpPr>
          <p:cNvPr id="25617" name="Rectangle 82"/>
          <p:cNvSpPr>
            <a:spLocks noChangeArrowheads="1"/>
          </p:cNvSpPr>
          <p:nvPr/>
        </p:nvSpPr>
        <p:spPr bwMode="black">
          <a:xfrm>
            <a:off x="2514600" y="548640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altLang="ru-RU" b="1" dirty="0">
              <a:solidFill>
                <a:srgbClr val="000000"/>
              </a:solidFill>
            </a:endParaRPr>
          </a:p>
        </p:txBody>
      </p:sp>
      <p:pic>
        <p:nvPicPr>
          <p:cNvPr id="11" name="Рисунок 10" descr="http://kavtoday.ru/images/2015/VLADIMIR/06-09-15/13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92896"/>
            <a:ext cx="1944216" cy="1567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://beslan4.aln.eduru.ru/media/2019/02/25/1273879802/IMG_0479-25-02-19-12-39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124744"/>
            <a:ext cx="186918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373216"/>
            <a:ext cx="2016224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SA.KHadasheva\Desktop\Новая папка\IMG-20190606-WA000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005064"/>
            <a:ext cx="2114110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88832" cy="864096"/>
          </a:xfrm>
        </p:spPr>
        <p:txBody>
          <a:bodyPr>
            <a:prstTxWarp prst="textWave1">
              <a:avLst/>
            </a:prstTxWarp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профессиональной деятельности выпускника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6892280" cy="309634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Магистр по направлению подготовки 44.04.01 Педагогическое образование профессионально-образовательная программа «Преподавание осетинского языка в поликультурной среде» готовится к следующим видам профессиональной деятельности: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педагогическая;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научно-исследовательская;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методическая.</a:t>
            </a:r>
          </a:p>
          <a:p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 </a:t>
            </a: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kvm.kpfu.ru/img/stu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49080"/>
            <a:ext cx="4680520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149276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593956" cy="1143000"/>
          </a:xfrm>
          <a:solidFill>
            <a:srgbClr val="00B050"/>
          </a:solidFill>
          <a:ln w="76200">
            <a:solidFill>
              <a:srgbClr val="FFFF00"/>
            </a:solidFill>
          </a:ln>
        </p:spPr>
        <p:txBody>
          <a:bodyPr>
            <a:prstTxWarp prst="textCanUp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 профессиональной деятельности выпускника</a:t>
            </a:r>
            <a:endParaRPr lang="ru-RU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23728" y="1628800"/>
            <a:ext cx="6665964" cy="4925144"/>
          </a:xfrm>
          <a:solidFill>
            <a:srgbClr val="00B050"/>
          </a:solidFill>
          <a:ln w="76200">
            <a:solidFill>
              <a:srgbClr val="FFFF0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педагогическая деятельность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возможностей, потребностей и достижений обучающихся в зависимости от уровня осваиваемой образовательной программы;</a:t>
            </a:r>
          </a:p>
          <a:p>
            <a:pPr lvl="0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процесса обучения и воспитания в сфере образования с использованием технологий, отражающих специфику предметной области и соответствующих возрастным и психофизическим особенностям обучающихся, в том числе их особым образовательным потребностям;</a:t>
            </a:r>
          </a:p>
          <a:p>
            <a:pPr lvl="0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взаимодействия с коллегами, родителями, социальными партнерами, в том числе иностранными;</a:t>
            </a:r>
          </a:p>
          <a:p>
            <a:pPr lvl="0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осуществление профессионального самообразования и личностного роста;</a:t>
            </a:r>
          </a:p>
          <a:p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научно-исследовательская деятельность: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анализ, систематизация и обобщение результатов научных исследований в сфере науки и образования путем применения комплекса исследовательских методов при решении конкретных научно-исследовательских задач;</a:t>
            </a:r>
          </a:p>
          <a:p>
            <a:pPr lvl="0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и анализ результатов научного исследования в сфере науки и области образования с использованием современных научных методов и технологий;</a:t>
            </a:r>
          </a:p>
          <a:p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методическая деятельность: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и анализ профессиональных и образовательных потребностей и возможностей педагогов и проектирование на основе полученных результатов маршрутов индивидуального методического сопровождения;</a:t>
            </a:r>
          </a:p>
          <a:p>
            <a:pPr lvl="0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исследование, организация и оценка реализации результатов методического сопровождения педагогов.</a:t>
            </a:r>
          </a:p>
          <a:p>
            <a:pPr lvl="0" algn="just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smarter.uz/media/events/images/2019/02/26/big_8fc17e1841b2ceaca8b6ff052778e43b0f0ab896c971e89f4fcbb27b24ff75f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92696"/>
            <a:ext cx="1944216" cy="2304256"/>
          </a:xfrm>
          <a:prstGeom prst="rect">
            <a:avLst/>
          </a:prstGeom>
          <a:ln w="76200">
            <a:solidFill>
              <a:srgbClr val="CC99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705600" cy="1556792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 освоения  программы магистратуры 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628800"/>
            <a:ext cx="7467600" cy="4032448"/>
          </a:xfrm>
        </p:spPr>
        <p:txBody>
          <a:bodyPr>
            <a:normAutofit fontScale="77500" lnSpcReduction="20000"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получения образования по программе магистратуры составляет 2 года. 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Объем программы магистратуры в очной форме обучения, реализуемый за один учебный год, составляет 60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з.е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(2 года – 120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з.е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Обучение осуществляется в очной форме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altLang="ru-RU" dirty="0" smtClean="0"/>
          </a:p>
        </p:txBody>
      </p:sp>
      <p:pic>
        <p:nvPicPr>
          <p:cNvPr id="7" name="Рисунок 6" descr="http://aigak.kz/wp-content/uploads/2018/06/%D0%B1%D0%BE%D0%BB%D0%B0%D1%88%D0%B0%D2%9B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437112"/>
            <a:ext cx="3672408" cy="213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467600" cy="563562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к уровню подготовки, необходимому для 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освоения программы магистратуры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1412776"/>
            <a:ext cx="6450510" cy="3528392"/>
          </a:xfrm>
          <a:noFill/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магистратуры предназначена для выпускников программ бакалавриата 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специалитета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филологического, педагогического и других профилей. 	Абитуриент должен иметь документ государственного образца (диплом) о высшем образовании.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Лица, имеющие диплом бакалавра или специалиста и желающие освоить данную программу, зачисляются в магистратуру по результатам вступительного экзамена.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Книги и magister Кап — стоковое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509120"/>
            <a:ext cx="2664296" cy="194421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463110" cy="685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Стратегические задачи программы: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424621834"/>
              </p:ext>
            </p:extLst>
          </p:nvPr>
        </p:nvGraphicFramePr>
        <p:xfrm>
          <a:off x="971600" y="908720"/>
          <a:ext cx="734481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1136</TotalTime>
  <Words>611</Words>
  <Application>Microsoft Office PowerPoint</Application>
  <PresentationFormat>Экран (4:3)</PresentationFormat>
  <Paragraphs>95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Северо-Осетинский государственный  университет имени К. Л. Хетагурова</vt:lpstr>
      <vt:lpstr>Научный руководитель магистерской программы:</vt:lpstr>
      <vt:lpstr>Цель программы магистратуры</vt:lpstr>
      <vt:lpstr>ЦЕЛЕВАЯ   АУДИТОРИЯ   МАГИСТЕРСКОЙ ПРОГРАММЫ</vt:lpstr>
      <vt:lpstr>Виды профессиональной деятельности выпускника</vt:lpstr>
      <vt:lpstr>Задачи профессиональной деятельности выпускника</vt:lpstr>
      <vt:lpstr> Срок  освоения  программы магистратуры </vt:lpstr>
      <vt:lpstr>Требования к уровню подготовки, необходимому для  освоения программы магистратуры </vt:lpstr>
      <vt:lpstr>Стратегические задачи программы:</vt:lpstr>
      <vt:lpstr>ОСОБЕННОСТИ ПРОЦЕССА ОБУЧЕНИЯ</vt:lpstr>
      <vt:lpstr>НАУЧНО-ИССЛЕДОВАТЕЛЬСКАЯ РАБОТА</vt:lpstr>
      <vt:lpstr>Слайд 12</vt:lpstr>
      <vt:lpstr>учебно-методическое  обеспечение магистерской программы  «Преподавание осетинского языка в поликультурной среде»</vt:lpstr>
      <vt:lpstr>Слайд 14</vt:lpstr>
      <vt:lpstr>Слайд 15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Северо-Осетинский государственный  университет имени К. Л. Хетагурова</dc:title>
  <dc:creator>User</dc:creator>
  <cp:lastModifiedBy>SA.KHadasheva</cp:lastModifiedBy>
  <cp:revision>104</cp:revision>
  <dcterms:created xsi:type="dcterms:W3CDTF">2019-05-01T18:17:54Z</dcterms:created>
  <dcterms:modified xsi:type="dcterms:W3CDTF">2019-06-07T11:24:53Z</dcterms:modified>
</cp:coreProperties>
</file>