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72" r:id="rId12"/>
    <p:sldId id="266" r:id="rId13"/>
    <p:sldId id="268" r:id="rId14"/>
    <p:sldId id="270" r:id="rId15"/>
    <p:sldId id="271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CC"/>
    <a:srgbClr val="006600"/>
    <a:srgbClr val="99FFCC"/>
    <a:srgbClr val="CC99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A51DD9-2473-4141-87D2-7FD37E9D497A}" type="doc">
      <dgm:prSet loTypeId="urn:microsoft.com/office/officeart/2005/8/layout/process4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E0E3010-CE3B-4DE5-9160-0175817895C2}">
      <dgm:prSet custT="1"/>
      <dgm:spPr/>
      <dgm:t>
        <a:bodyPr/>
        <a:lstStyle/>
        <a:p>
          <a:pPr rtl="0"/>
          <a:r>
            <a:rPr lang="ru-RU" sz="1800" b="1" dirty="0" smtClean="0">
              <a:latin typeface="Century Gothic" pitchFamily="34" charset="0"/>
              <a:cs typeface="Times New Roman" pitchFamily="18" charset="0"/>
            </a:rPr>
            <a:t>теоретический блок с учетом новшеств и изменений в сфере гражданского законодательства</a:t>
          </a:r>
          <a:endParaRPr lang="ru-RU" sz="1800" b="1" dirty="0">
            <a:latin typeface="Century Gothic" pitchFamily="34" charset="0"/>
            <a:cs typeface="Times New Roman" pitchFamily="18" charset="0"/>
          </a:endParaRPr>
        </a:p>
      </dgm:t>
    </dgm:pt>
    <dgm:pt modelId="{0255066A-AA25-4295-A266-E7E4F6F8BFB4}" type="parTrans" cxnId="{F314073A-3547-43CB-8AA7-AED97C59FEB6}">
      <dgm:prSet/>
      <dgm:spPr/>
      <dgm:t>
        <a:bodyPr/>
        <a:lstStyle/>
        <a:p>
          <a:endParaRPr lang="ru-RU"/>
        </a:p>
      </dgm:t>
    </dgm:pt>
    <dgm:pt modelId="{3ECC1A4C-F225-4CAB-8460-69494A7E6BEC}" type="sibTrans" cxnId="{F314073A-3547-43CB-8AA7-AED97C59FEB6}">
      <dgm:prSet/>
      <dgm:spPr/>
      <dgm:t>
        <a:bodyPr/>
        <a:lstStyle/>
        <a:p>
          <a:endParaRPr lang="ru-RU"/>
        </a:p>
      </dgm:t>
    </dgm:pt>
    <dgm:pt modelId="{29206BCF-3EAB-4CFE-AC95-5B9CA97FC4FB}">
      <dgm:prSet custT="1"/>
      <dgm:spPr/>
      <dgm:t>
        <a:bodyPr/>
        <a:lstStyle/>
        <a:p>
          <a:pPr rtl="0"/>
          <a:r>
            <a:rPr lang="ru-RU" sz="1800" b="1" dirty="0" smtClean="0">
              <a:latin typeface="Century Gothic" pitchFamily="34" charset="0"/>
              <a:cs typeface="Times New Roman" pitchFamily="18" charset="0"/>
            </a:rPr>
            <a:t>дебаты по спорным вопросам</a:t>
          </a:r>
          <a:endParaRPr lang="ru-RU" sz="1800" b="1" dirty="0">
            <a:latin typeface="Century Gothic" pitchFamily="34" charset="0"/>
            <a:cs typeface="Times New Roman" pitchFamily="18" charset="0"/>
          </a:endParaRPr>
        </a:p>
      </dgm:t>
    </dgm:pt>
    <dgm:pt modelId="{5E507C94-C5C0-46F8-9620-A09D118565E3}" type="parTrans" cxnId="{5FFD3909-149A-4856-B3FF-B40A768535E9}">
      <dgm:prSet/>
      <dgm:spPr/>
      <dgm:t>
        <a:bodyPr/>
        <a:lstStyle/>
        <a:p>
          <a:endParaRPr lang="ru-RU"/>
        </a:p>
      </dgm:t>
    </dgm:pt>
    <dgm:pt modelId="{95072D0F-10CA-4D3B-8C72-61294E9D7A68}" type="sibTrans" cxnId="{5FFD3909-149A-4856-B3FF-B40A768535E9}">
      <dgm:prSet/>
      <dgm:spPr/>
      <dgm:t>
        <a:bodyPr/>
        <a:lstStyle/>
        <a:p>
          <a:endParaRPr lang="ru-RU"/>
        </a:p>
      </dgm:t>
    </dgm:pt>
    <dgm:pt modelId="{DE90E03B-D1E0-4708-B482-5CCBC08E5646}">
      <dgm:prSet custT="1"/>
      <dgm:spPr/>
      <dgm:t>
        <a:bodyPr/>
        <a:lstStyle/>
        <a:p>
          <a:pPr rtl="0"/>
          <a:r>
            <a:rPr lang="ru-RU" sz="1600" b="1" dirty="0" smtClean="0">
              <a:latin typeface="Century Gothic" pitchFamily="34" charset="0"/>
              <a:cs typeface="Times New Roman" pitchFamily="18" charset="0"/>
            </a:rPr>
            <a:t>изучение актуальных вопросов гражданского права</a:t>
          </a:r>
          <a:endParaRPr lang="ru-RU" sz="1600" b="1" dirty="0">
            <a:latin typeface="Century Gothic" pitchFamily="34" charset="0"/>
            <a:cs typeface="Times New Roman" pitchFamily="18" charset="0"/>
          </a:endParaRPr>
        </a:p>
      </dgm:t>
    </dgm:pt>
    <dgm:pt modelId="{E88F792A-F8E3-4BB6-84D7-2DE96E27A4F3}" type="parTrans" cxnId="{1D149AAA-931A-4991-BDC6-3068B1A98B87}">
      <dgm:prSet/>
      <dgm:spPr/>
      <dgm:t>
        <a:bodyPr/>
        <a:lstStyle/>
        <a:p>
          <a:endParaRPr lang="ru-RU"/>
        </a:p>
      </dgm:t>
    </dgm:pt>
    <dgm:pt modelId="{B1301556-7D0D-4EAD-B609-3DE39D23E983}" type="sibTrans" cxnId="{1D149AAA-931A-4991-BDC6-3068B1A98B87}">
      <dgm:prSet/>
      <dgm:spPr/>
      <dgm:t>
        <a:bodyPr/>
        <a:lstStyle/>
        <a:p>
          <a:endParaRPr lang="ru-RU"/>
        </a:p>
      </dgm:t>
    </dgm:pt>
    <dgm:pt modelId="{3F912ABA-BA18-4118-A3E1-13336C8A9132}">
      <dgm:prSet custT="1"/>
      <dgm:spPr/>
      <dgm:t>
        <a:bodyPr/>
        <a:lstStyle/>
        <a:p>
          <a:pPr rtl="0"/>
          <a:r>
            <a:rPr lang="ru-RU" sz="1800" b="1" dirty="0" smtClean="0">
              <a:latin typeface="Century Gothic" pitchFamily="34" charset="0"/>
              <a:cs typeface="Times New Roman" pitchFamily="18" charset="0"/>
            </a:rPr>
            <a:t>практический блок: тестовые задания, деловые игры, ситуационные задачи</a:t>
          </a:r>
          <a:endParaRPr lang="ru-RU" sz="1800" b="1" dirty="0">
            <a:latin typeface="Century Gothic" pitchFamily="34" charset="0"/>
            <a:cs typeface="Times New Roman" pitchFamily="18" charset="0"/>
          </a:endParaRPr>
        </a:p>
      </dgm:t>
    </dgm:pt>
    <dgm:pt modelId="{F3FB4CE8-EE30-42CB-BFD6-0CFEF3916827}" type="sibTrans" cxnId="{77A0EBE5-AE58-428E-A8C6-1F74C5DA29A1}">
      <dgm:prSet/>
      <dgm:spPr/>
      <dgm:t>
        <a:bodyPr/>
        <a:lstStyle/>
        <a:p>
          <a:endParaRPr lang="ru-RU"/>
        </a:p>
      </dgm:t>
    </dgm:pt>
    <dgm:pt modelId="{E11165C3-F890-439D-BE51-678A41FFD2E1}" type="parTrans" cxnId="{77A0EBE5-AE58-428E-A8C6-1F74C5DA29A1}">
      <dgm:prSet/>
      <dgm:spPr/>
      <dgm:t>
        <a:bodyPr/>
        <a:lstStyle/>
        <a:p>
          <a:endParaRPr lang="ru-RU"/>
        </a:p>
      </dgm:t>
    </dgm:pt>
    <dgm:pt modelId="{ABDF5A21-22D4-4737-8A10-AF7875D6E24F}">
      <dgm:prSet custT="1"/>
      <dgm:spPr/>
      <dgm:t>
        <a:bodyPr/>
        <a:lstStyle/>
        <a:p>
          <a:pPr rtl="0"/>
          <a:r>
            <a:rPr lang="ru-RU" sz="1800" b="1" dirty="0" smtClean="0">
              <a:latin typeface="Century Gothic" pitchFamily="34" charset="0"/>
              <a:cs typeface="Times New Roman" pitchFamily="18" charset="0"/>
            </a:rPr>
            <a:t>групповые дискуссии, моделирование ситуаций</a:t>
          </a:r>
          <a:endParaRPr lang="ru-RU" sz="1800" b="1" dirty="0">
            <a:latin typeface="Century Gothic" pitchFamily="34" charset="0"/>
            <a:cs typeface="Times New Roman" pitchFamily="18" charset="0"/>
          </a:endParaRPr>
        </a:p>
      </dgm:t>
    </dgm:pt>
    <dgm:pt modelId="{5E7C37D6-0F32-43DF-8C79-32C8C789EA70}" type="sibTrans" cxnId="{82FA2BFA-2ECC-485A-B603-0CAD40EEA039}">
      <dgm:prSet/>
      <dgm:spPr/>
      <dgm:t>
        <a:bodyPr/>
        <a:lstStyle/>
        <a:p>
          <a:endParaRPr lang="ru-RU"/>
        </a:p>
      </dgm:t>
    </dgm:pt>
    <dgm:pt modelId="{9FE8DC04-A85F-430B-9E5E-5022E74783CC}" type="parTrans" cxnId="{82FA2BFA-2ECC-485A-B603-0CAD40EEA039}">
      <dgm:prSet/>
      <dgm:spPr/>
      <dgm:t>
        <a:bodyPr/>
        <a:lstStyle/>
        <a:p>
          <a:endParaRPr lang="ru-RU"/>
        </a:p>
      </dgm:t>
    </dgm:pt>
    <dgm:pt modelId="{6DEEA682-9EB2-4987-AA48-EE8A2B660545}" type="pres">
      <dgm:prSet presAssocID="{E8A51DD9-2473-4141-87D2-7FD37E9D497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8F1A2B-0760-4C7E-A5A0-744D17D47438}" type="pres">
      <dgm:prSet presAssocID="{DE90E03B-D1E0-4708-B482-5CCBC08E5646}" presName="boxAndChildren" presStyleCnt="0"/>
      <dgm:spPr/>
      <dgm:t>
        <a:bodyPr/>
        <a:lstStyle/>
        <a:p>
          <a:endParaRPr lang="ru-RU"/>
        </a:p>
      </dgm:t>
    </dgm:pt>
    <dgm:pt modelId="{F562E0A5-E7C2-4414-924D-7D94E0077C9A}" type="pres">
      <dgm:prSet presAssocID="{DE90E03B-D1E0-4708-B482-5CCBC08E5646}" presName="parentTextBox" presStyleLbl="node1" presStyleIdx="0" presStyleCnt="5" custLinFactNeighborY="9069"/>
      <dgm:spPr/>
      <dgm:t>
        <a:bodyPr/>
        <a:lstStyle/>
        <a:p>
          <a:endParaRPr lang="ru-RU"/>
        </a:p>
      </dgm:t>
    </dgm:pt>
    <dgm:pt modelId="{5CABC9C3-EF34-483D-8211-96F8E8831AA1}" type="pres">
      <dgm:prSet presAssocID="{95072D0F-10CA-4D3B-8C72-61294E9D7A68}" presName="sp" presStyleCnt="0"/>
      <dgm:spPr/>
      <dgm:t>
        <a:bodyPr/>
        <a:lstStyle/>
        <a:p>
          <a:endParaRPr lang="ru-RU"/>
        </a:p>
      </dgm:t>
    </dgm:pt>
    <dgm:pt modelId="{6D373E45-BD05-44B5-A08F-B99D9056B140}" type="pres">
      <dgm:prSet presAssocID="{29206BCF-3EAB-4CFE-AC95-5B9CA97FC4FB}" presName="arrowAndChildren" presStyleCnt="0"/>
      <dgm:spPr/>
      <dgm:t>
        <a:bodyPr/>
        <a:lstStyle/>
        <a:p>
          <a:endParaRPr lang="ru-RU"/>
        </a:p>
      </dgm:t>
    </dgm:pt>
    <dgm:pt modelId="{948FE316-29DE-45F2-8440-6CC765015CD0}" type="pres">
      <dgm:prSet presAssocID="{29206BCF-3EAB-4CFE-AC95-5B9CA97FC4FB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6F539725-ACD0-4788-8BFA-F80B7DD95453}" type="pres">
      <dgm:prSet presAssocID="{5E7C37D6-0F32-43DF-8C79-32C8C789EA70}" presName="sp" presStyleCnt="0"/>
      <dgm:spPr/>
      <dgm:t>
        <a:bodyPr/>
        <a:lstStyle/>
        <a:p>
          <a:endParaRPr lang="ru-RU"/>
        </a:p>
      </dgm:t>
    </dgm:pt>
    <dgm:pt modelId="{A5FCD016-D188-4A09-B842-E645A64AEF3E}" type="pres">
      <dgm:prSet presAssocID="{ABDF5A21-22D4-4737-8A10-AF7875D6E24F}" presName="arrowAndChildren" presStyleCnt="0"/>
      <dgm:spPr/>
      <dgm:t>
        <a:bodyPr/>
        <a:lstStyle/>
        <a:p>
          <a:endParaRPr lang="ru-RU"/>
        </a:p>
      </dgm:t>
    </dgm:pt>
    <dgm:pt modelId="{C0C7136F-A7AF-480E-BE6E-283DBDE094DB}" type="pres">
      <dgm:prSet presAssocID="{ABDF5A21-22D4-4737-8A10-AF7875D6E24F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A80862E7-2147-40FE-A3A5-A4A818195A5B}" type="pres">
      <dgm:prSet presAssocID="{F3FB4CE8-EE30-42CB-BFD6-0CFEF3916827}" presName="sp" presStyleCnt="0"/>
      <dgm:spPr/>
      <dgm:t>
        <a:bodyPr/>
        <a:lstStyle/>
        <a:p>
          <a:endParaRPr lang="ru-RU"/>
        </a:p>
      </dgm:t>
    </dgm:pt>
    <dgm:pt modelId="{832CBE37-D914-4891-98FD-959605CC6ACD}" type="pres">
      <dgm:prSet presAssocID="{3F912ABA-BA18-4118-A3E1-13336C8A9132}" presName="arrowAndChildren" presStyleCnt="0"/>
      <dgm:spPr/>
      <dgm:t>
        <a:bodyPr/>
        <a:lstStyle/>
        <a:p>
          <a:endParaRPr lang="ru-RU"/>
        </a:p>
      </dgm:t>
    </dgm:pt>
    <dgm:pt modelId="{9D0AD616-1666-44DA-8C82-2508322F59D8}" type="pres">
      <dgm:prSet presAssocID="{3F912ABA-BA18-4118-A3E1-13336C8A9132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9999711B-84B4-476E-93F8-7657FA1AD251}" type="pres">
      <dgm:prSet presAssocID="{3ECC1A4C-F225-4CAB-8460-69494A7E6BEC}" presName="sp" presStyleCnt="0"/>
      <dgm:spPr/>
      <dgm:t>
        <a:bodyPr/>
        <a:lstStyle/>
        <a:p>
          <a:endParaRPr lang="ru-RU"/>
        </a:p>
      </dgm:t>
    </dgm:pt>
    <dgm:pt modelId="{5570A6B9-03FE-449A-81B9-769E68219A49}" type="pres">
      <dgm:prSet presAssocID="{3E0E3010-CE3B-4DE5-9160-0175817895C2}" presName="arrowAndChildren" presStyleCnt="0"/>
      <dgm:spPr/>
      <dgm:t>
        <a:bodyPr/>
        <a:lstStyle/>
        <a:p>
          <a:endParaRPr lang="ru-RU"/>
        </a:p>
      </dgm:t>
    </dgm:pt>
    <dgm:pt modelId="{3E5A2190-8B63-4200-BC74-582C09EB3ECE}" type="pres">
      <dgm:prSet presAssocID="{3E0E3010-CE3B-4DE5-9160-0175817895C2}" presName="parentTextArrow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82FA2BFA-2ECC-485A-B603-0CAD40EEA039}" srcId="{E8A51DD9-2473-4141-87D2-7FD37E9D497A}" destId="{ABDF5A21-22D4-4737-8A10-AF7875D6E24F}" srcOrd="2" destOrd="0" parTransId="{9FE8DC04-A85F-430B-9E5E-5022E74783CC}" sibTransId="{5E7C37D6-0F32-43DF-8C79-32C8C789EA70}"/>
    <dgm:cxn modelId="{9A67C8F8-B7DB-47D2-8F31-FE2CB78BF17D}" type="presOf" srcId="{29206BCF-3EAB-4CFE-AC95-5B9CA97FC4FB}" destId="{948FE316-29DE-45F2-8440-6CC765015CD0}" srcOrd="0" destOrd="0" presId="urn:microsoft.com/office/officeart/2005/8/layout/process4"/>
    <dgm:cxn modelId="{86C27132-C5A9-47E6-B357-B6F0441EC630}" type="presOf" srcId="{E8A51DD9-2473-4141-87D2-7FD37E9D497A}" destId="{6DEEA682-9EB2-4987-AA48-EE8A2B660545}" srcOrd="0" destOrd="0" presId="urn:microsoft.com/office/officeart/2005/8/layout/process4"/>
    <dgm:cxn modelId="{5FFD3909-149A-4856-B3FF-B40A768535E9}" srcId="{E8A51DD9-2473-4141-87D2-7FD37E9D497A}" destId="{29206BCF-3EAB-4CFE-AC95-5B9CA97FC4FB}" srcOrd="3" destOrd="0" parTransId="{5E507C94-C5C0-46F8-9620-A09D118565E3}" sibTransId="{95072D0F-10CA-4D3B-8C72-61294E9D7A68}"/>
    <dgm:cxn modelId="{174B93B9-1DAC-4DD7-8451-014A8CEE7DB5}" type="presOf" srcId="{DE90E03B-D1E0-4708-B482-5CCBC08E5646}" destId="{F562E0A5-E7C2-4414-924D-7D94E0077C9A}" srcOrd="0" destOrd="0" presId="urn:microsoft.com/office/officeart/2005/8/layout/process4"/>
    <dgm:cxn modelId="{77A0EBE5-AE58-428E-A8C6-1F74C5DA29A1}" srcId="{E8A51DD9-2473-4141-87D2-7FD37E9D497A}" destId="{3F912ABA-BA18-4118-A3E1-13336C8A9132}" srcOrd="1" destOrd="0" parTransId="{E11165C3-F890-439D-BE51-678A41FFD2E1}" sibTransId="{F3FB4CE8-EE30-42CB-BFD6-0CFEF3916827}"/>
    <dgm:cxn modelId="{511260C1-B4FE-4F7C-B094-8C12EE936746}" type="presOf" srcId="{ABDF5A21-22D4-4737-8A10-AF7875D6E24F}" destId="{C0C7136F-A7AF-480E-BE6E-283DBDE094DB}" srcOrd="0" destOrd="0" presId="urn:microsoft.com/office/officeart/2005/8/layout/process4"/>
    <dgm:cxn modelId="{D41BEB49-61E1-4186-ADA9-EF65C6FB4909}" type="presOf" srcId="{3E0E3010-CE3B-4DE5-9160-0175817895C2}" destId="{3E5A2190-8B63-4200-BC74-582C09EB3ECE}" srcOrd="0" destOrd="0" presId="urn:microsoft.com/office/officeart/2005/8/layout/process4"/>
    <dgm:cxn modelId="{F314073A-3547-43CB-8AA7-AED97C59FEB6}" srcId="{E8A51DD9-2473-4141-87D2-7FD37E9D497A}" destId="{3E0E3010-CE3B-4DE5-9160-0175817895C2}" srcOrd="0" destOrd="0" parTransId="{0255066A-AA25-4295-A266-E7E4F6F8BFB4}" sibTransId="{3ECC1A4C-F225-4CAB-8460-69494A7E6BEC}"/>
    <dgm:cxn modelId="{A115FF40-2BAB-4AF1-BD1F-12E622C780DC}" type="presOf" srcId="{3F912ABA-BA18-4118-A3E1-13336C8A9132}" destId="{9D0AD616-1666-44DA-8C82-2508322F59D8}" srcOrd="0" destOrd="0" presId="urn:microsoft.com/office/officeart/2005/8/layout/process4"/>
    <dgm:cxn modelId="{1D149AAA-931A-4991-BDC6-3068B1A98B87}" srcId="{E8A51DD9-2473-4141-87D2-7FD37E9D497A}" destId="{DE90E03B-D1E0-4708-B482-5CCBC08E5646}" srcOrd="4" destOrd="0" parTransId="{E88F792A-F8E3-4BB6-84D7-2DE96E27A4F3}" sibTransId="{B1301556-7D0D-4EAD-B609-3DE39D23E983}"/>
    <dgm:cxn modelId="{6E438B3E-C2AC-4B8D-B40A-1D7DDA7821E9}" type="presParOf" srcId="{6DEEA682-9EB2-4987-AA48-EE8A2B660545}" destId="{3C8F1A2B-0760-4C7E-A5A0-744D17D47438}" srcOrd="0" destOrd="0" presId="urn:microsoft.com/office/officeart/2005/8/layout/process4"/>
    <dgm:cxn modelId="{6A6B4A51-A273-4753-9DAC-184997B8278F}" type="presParOf" srcId="{3C8F1A2B-0760-4C7E-A5A0-744D17D47438}" destId="{F562E0A5-E7C2-4414-924D-7D94E0077C9A}" srcOrd="0" destOrd="0" presId="urn:microsoft.com/office/officeart/2005/8/layout/process4"/>
    <dgm:cxn modelId="{DE8C1827-D88E-46EC-97BA-ABD0884F48D3}" type="presParOf" srcId="{6DEEA682-9EB2-4987-AA48-EE8A2B660545}" destId="{5CABC9C3-EF34-483D-8211-96F8E8831AA1}" srcOrd="1" destOrd="0" presId="urn:microsoft.com/office/officeart/2005/8/layout/process4"/>
    <dgm:cxn modelId="{62A00C5C-AEE3-46A2-8806-CBE273614BC0}" type="presParOf" srcId="{6DEEA682-9EB2-4987-AA48-EE8A2B660545}" destId="{6D373E45-BD05-44B5-A08F-B99D9056B140}" srcOrd="2" destOrd="0" presId="urn:microsoft.com/office/officeart/2005/8/layout/process4"/>
    <dgm:cxn modelId="{E7407D6D-8740-4532-9110-80824DD4E322}" type="presParOf" srcId="{6D373E45-BD05-44B5-A08F-B99D9056B140}" destId="{948FE316-29DE-45F2-8440-6CC765015CD0}" srcOrd="0" destOrd="0" presId="urn:microsoft.com/office/officeart/2005/8/layout/process4"/>
    <dgm:cxn modelId="{CDFAAFD2-47FA-465D-BA5D-F2C26A587106}" type="presParOf" srcId="{6DEEA682-9EB2-4987-AA48-EE8A2B660545}" destId="{6F539725-ACD0-4788-8BFA-F80B7DD95453}" srcOrd="3" destOrd="0" presId="urn:microsoft.com/office/officeart/2005/8/layout/process4"/>
    <dgm:cxn modelId="{CCDE385D-526D-4333-B118-78270DDEE8CC}" type="presParOf" srcId="{6DEEA682-9EB2-4987-AA48-EE8A2B660545}" destId="{A5FCD016-D188-4A09-B842-E645A64AEF3E}" srcOrd="4" destOrd="0" presId="urn:microsoft.com/office/officeart/2005/8/layout/process4"/>
    <dgm:cxn modelId="{6EBFF277-D540-4634-A01A-02BDA3DFCFF0}" type="presParOf" srcId="{A5FCD016-D188-4A09-B842-E645A64AEF3E}" destId="{C0C7136F-A7AF-480E-BE6E-283DBDE094DB}" srcOrd="0" destOrd="0" presId="urn:microsoft.com/office/officeart/2005/8/layout/process4"/>
    <dgm:cxn modelId="{550E9976-B159-483C-A1C8-92770DCF0563}" type="presParOf" srcId="{6DEEA682-9EB2-4987-AA48-EE8A2B660545}" destId="{A80862E7-2147-40FE-A3A5-A4A818195A5B}" srcOrd="5" destOrd="0" presId="urn:microsoft.com/office/officeart/2005/8/layout/process4"/>
    <dgm:cxn modelId="{6C093B97-1FEC-47F4-BB9A-DE9E27ACF082}" type="presParOf" srcId="{6DEEA682-9EB2-4987-AA48-EE8A2B660545}" destId="{832CBE37-D914-4891-98FD-959605CC6ACD}" srcOrd="6" destOrd="0" presId="urn:microsoft.com/office/officeart/2005/8/layout/process4"/>
    <dgm:cxn modelId="{FC1F44DD-3669-41D5-854B-FFD6F188E38C}" type="presParOf" srcId="{832CBE37-D914-4891-98FD-959605CC6ACD}" destId="{9D0AD616-1666-44DA-8C82-2508322F59D8}" srcOrd="0" destOrd="0" presId="urn:microsoft.com/office/officeart/2005/8/layout/process4"/>
    <dgm:cxn modelId="{CECF43CD-B55F-4475-B38C-13BB5D522701}" type="presParOf" srcId="{6DEEA682-9EB2-4987-AA48-EE8A2B660545}" destId="{9999711B-84B4-476E-93F8-7657FA1AD251}" srcOrd="7" destOrd="0" presId="urn:microsoft.com/office/officeart/2005/8/layout/process4"/>
    <dgm:cxn modelId="{3BBFAB04-E3EE-42BD-BA78-168AB7D84F41}" type="presParOf" srcId="{6DEEA682-9EB2-4987-AA48-EE8A2B660545}" destId="{5570A6B9-03FE-449A-81B9-769E68219A49}" srcOrd="8" destOrd="0" presId="urn:microsoft.com/office/officeart/2005/8/layout/process4"/>
    <dgm:cxn modelId="{4A3B7424-DEEE-444A-928C-3EDBDCA34E81}" type="presParOf" srcId="{5570A6B9-03FE-449A-81B9-769E68219A49}" destId="{3E5A2190-8B63-4200-BC74-582C09EB3ECE}" srcOrd="0" destOrd="0" presId="urn:microsoft.com/office/officeart/2005/8/layout/process4"/>
  </dgm:cxnLst>
  <dgm:bg>
    <a:solidFill>
      <a:srgbClr val="CC9900"/>
    </a:solidFill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62E0A5-E7C2-4414-924D-7D94E0077C9A}">
      <dsp:nvSpPr>
        <dsp:cNvPr id="0" name=""/>
        <dsp:cNvSpPr/>
      </dsp:nvSpPr>
      <dsp:spPr>
        <a:xfrm>
          <a:off x="0" y="4582604"/>
          <a:ext cx="8258204" cy="7513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entury Gothic" pitchFamily="34" charset="0"/>
              <a:cs typeface="Times New Roman" pitchFamily="18" charset="0"/>
            </a:rPr>
            <a:t>изучение актуальных вопросов </a:t>
          </a:r>
          <a:r>
            <a:rPr lang="ru-RU" sz="1600" b="1" kern="1200" dirty="0" smtClean="0">
              <a:latin typeface="Century Gothic" pitchFamily="34" charset="0"/>
              <a:cs typeface="Times New Roman" pitchFamily="18" charset="0"/>
            </a:rPr>
            <a:t>гражданского права</a:t>
          </a:r>
          <a:endParaRPr lang="ru-RU" sz="1600" b="1" kern="1200" dirty="0">
            <a:latin typeface="Century Gothic" pitchFamily="34" charset="0"/>
            <a:cs typeface="Times New Roman" pitchFamily="18" charset="0"/>
          </a:endParaRPr>
        </a:p>
      </dsp:txBody>
      <dsp:txXfrm>
        <a:off x="0" y="4582604"/>
        <a:ext cx="8258204" cy="751395"/>
      </dsp:txXfrm>
    </dsp:sp>
    <dsp:sp modelId="{948FE316-29DE-45F2-8440-6CC765015CD0}">
      <dsp:nvSpPr>
        <dsp:cNvPr id="0" name=""/>
        <dsp:cNvSpPr/>
      </dsp:nvSpPr>
      <dsp:spPr>
        <a:xfrm rot="10800000">
          <a:off x="0" y="3435678"/>
          <a:ext cx="8258204" cy="1155647"/>
        </a:xfrm>
        <a:prstGeom prst="upArrowCallout">
          <a:avLst/>
        </a:prstGeom>
        <a:solidFill>
          <a:schemeClr val="accent2">
            <a:hueOff val="-381374"/>
            <a:satOff val="0"/>
            <a:lumOff val="-3529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entury Gothic" pitchFamily="34" charset="0"/>
              <a:cs typeface="Times New Roman" pitchFamily="18" charset="0"/>
            </a:rPr>
            <a:t>дебаты по спорным вопросам</a:t>
          </a:r>
          <a:endParaRPr lang="ru-RU" sz="1800" b="1" kern="1200" dirty="0">
            <a:latin typeface="Century Gothic" pitchFamily="34" charset="0"/>
            <a:cs typeface="Times New Roman" pitchFamily="18" charset="0"/>
          </a:endParaRPr>
        </a:p>
      </dsp:txBody>
      <dsp:txXfrm rot="10800000">
        <a:off x="0" y="3435678"/>
        <a:ext cx="8258204" cy="1155647"/>
      </dsp:txXfrm>
    </dsp:sp>
    <dsp:sp modelId="{C0C7136F-A7AF-480E-BE6E-283DBDE094DB}">
      <dsp:nvSpPr>
        <dsp:cNvPr id="0" name=""/>
        <dsp:cNvSpPr/>
      </dsp:nvSpPr>
      <dsp:spPr>
        <a:xfrm rot="10800000">
          <a:off x="0" y="2291302"/>
          <a:ext cx="8258204" cy="1155647"/>
        </a:xfrm>
        <a:prstGeom prst="upArrowCallout">
          <a:avLst/>
        </a:prstGeom>
        <a:solidFill>
          <a:schemeClr val="accent2">
            <a:hueOff val="-762749"/>
            <a:satOff val="0"/>
            <a:lumOff val="-7059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entury Gothic" pitchFamily="34" charset="0"/>
              <a:cs typeface="Times New Roman" pitchFamily="18" charset="0"/>
            </a:rPr>
            <a:t>групповые дискуссии, моделирование ситуаций</a:t>
          </a:r>
          <a:endParaRPr lang="ru-RU" sz="1800" b="1" kern="1200" dirty="0">
            <a:latin typeface="Century Gothic" pitchFamily="34" charset="0"/>
            <a:cs typeface="Times New Roman" pitchFamily="18" charset="0"/>
          </a:endParaRPr>
        </a:p>
      </dsp:txBody>
      <dsp:txXfrm rot="10800000">
        <a:off x="0" y="2291302"/>
        <a:ext cx="8258204" cy="1155647"/>
      </dsp:txXfrm>
    </dsp:sp>
    <dsp:sp modelId="{9D0AD616-1666-44DA-8C82-2508322F59D8}">
      <dsp:nvSpPr>
        <dsp:cNvPr id="0" name=""/>
        <dsp:cNvSpPr/>
      </dsp:nvSpPr>
      <dsp:spPr>
        <a:xfrm rot="10800000">
          <a:off x="0" y="1146925"/>
          <a:ext cx="8258204" cy="1155647"/>
        </a:xfrm>
        <a:prstGeom prst="upArrowCallout">
          <a:avLst/>
        </a:prstGeom>
        <a:solidFill>
          <a:schemeClr val="accent2">
            <a:hueOff val="-1144123"/>
            <a:satOff val="0"/>
            <a:lumOff val="-10588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entury Gothic" pitchFamily="34" charset="0"/>
              <a:cs typeface="Times New Roman" pitchFamily="18" charset="0"/>
            </a:rPr>
            <a:t>практический блок: тестовые задания, деловые игры, ситуационные задачи</a:t>
          </a:r>
          <a:endParaRPr lang="ru-RU" sz="1800" b="1" kern="1200" dirty="0">
            <a:latin typeface="Century Gothic" pitchFamily="34" charset="0"/>
            <a:cs typeface="Times New Roman" pitchFamily="18" charset="0"/>
          </a:endParaRPr>
        </a:p>
      </dsp:txBody>
      <dsp:txXfrm rot="10800000">
        <a:off x="0" y="1146925"/>
        <a:ext cx="8258204" cy="1155647"/>
      </dsp:txXfrm>
    </dsp:sp>
    <dsp:sp modelId="{3E5A2190-8B63-4200-BC74-582C09EB3ECE}">
      <dsp:nvSpPr>
        <dsp:cNvPr id="0" name=""/>
        <dsp:cNvSpPr/>
      </dsp:nvSpPr>
      <dsp:spPr>
        <a:xfrm rot="10800000">
          <a:off x="0" y="2549"/>
          <a:ext cx="8258204" cy="1155647"/>
        </a:xfrm>
        <a:prstGeom prst="upArrowCallout">
          <a:avLst/>
        </a:prstGeom>
        <a:solidFill>
          <a:schemeClr val="accent2">
            <a:hueOff val="-1525497"/>
            <a:satOff val="0"/>
            <a:lumOff val="-14118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entury Gothic" pitchFamily="34" charset="0"/>
              <a:cs typeface="Times New Roman" pitchFamily="18" charset="0"/>
            </a:rPr>
            <a:t>теоретический блок с учетом новшеств и изменений в сфере гражданского законодательства</a:t>
          </a:r>
          <a:endParaRPr lang="ru-RU" sz="1800" b="1" kern="1200" dirty="0">
            <a:latin typeface="Century Gothic" pitchFamily="34" charset="0"/>
            <a:cs typeface="Times New Roman" pitchFamily="18" charset="0"/>
          </a:endParaRPr>
        </a:p>
      </dsp:txBody>
      <dsp:txXfrm rot="10800000">
        <a:off x="0" y="2549"/>
        <a:ext cx="8258204" cy="1155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0FF80-9DD3-4657-8CC3-9A8B8234721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6E3DE-D1DE-403E-97E6-755EB0CA9E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D29386-415B-4EC2-BFA4-76EBDFA9A79E}" type="slidenum">
              <a:rPr lang="ru-RU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928662" y="228600"/>
            <a:ext cx="8215338" cy="90328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СЕВЕРО-ОСЕТИНСКИЙ ГОСУДАРСТВЕННЫЙ 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УНИВЕРСИТЕТ ИМЕНИ К. Л. ХЕТАГУРОВА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857224" y="2428868"/>
            <a:ext cx="6926262" cy="4114800"/>
          </a:xfrm>
          <a:noFill/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ЮРИДИЧЕСКИЙ ФАКУЛЬТЕТ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ГРАЖДАНСКОГО ПРАВА И ПРОЦЕССА</a:t>
            </a:r>
          </a:p>
          <a:p>
            <a:pPr algn="ctr" eaLnBrk="1" hangingPunct="1"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МАГИСТЕРСКАЯ ПРОГРАММА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all" spc="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«гражданское право»</a:t>
            </a:r>
            <a:r>
              <a:rPr lang="ru-RU" sz="3200" b="1" cap="all" spc="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cap="all" spc="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36718" t="41311" r="52940" b="39886"/>
          <a:stretch>
            <a:fillRect/>
          </a:stretch>
        </p:blipFill>
        <p:spPr bwMode="auto">
          <a:xfrm>
            <a:off x="4000496" y="1357298"/>
            <a:ext cx="10715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 l="20280" t="14530" r="70577" b="69801"/>
          <a:stretch>
            <a:fillRect/>
          </a:stretch>
        </p:blipFill>
        <p:spPr bwMode="auto">
          <a:xfrm>
            <a:off x="1285852" y="1285860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эмблема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428736"/>
            <a:ext cx="8096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фф2_0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2500306"/>
            <a:ext cx="16573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фф3_00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2500306"/>
            <a:ext cx="10477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371600"/>
          </a:xfrm>
          <a:solidFill>
            <a:srgbClr val="00B05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КОМПЕТЕНЦИИ ВЫПУСКНИКА, ФОРМИРУЕМЫЕ В РЕЗУЛЬТАТЕ ОСВОЕНИЯ ПРОГРАММЫ 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7772400" cy="5045216"/>
          </a:xfrm>
          <a:solidFill>
            <a:schemeClr val="bg2"/>
          </a:solidFill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005000"/>
                </a:solidFill>
                <a:latin typeface="Times New Roman" pitchFamily="18" charset="0"/>
                <a:cs typeface="Times New Roman" pitchFamily="18" charset="0"/>
              </a:rPr>
              <a:t>В результате освоения программы магистратуры у выпускника формируются общекультурные, </a:t>
            </a:r>
            <a:r>
              <a:rPr lang="ru-RU" b="1" dirty="0" err="1" smtClean="0">
                <a:solidFill>
                  <a:srgbClr val="005000"/>
                </a:solidFill>
                <a:latin typeface="Times New Roman" pitchFamily="18" charset="0"/>
                <a:cs typeface="Times New Roman" pitchFamily="18" charset="0"/>
              </a:rPr>
              <a:t>общепрофессиональные</a:t>
            </a:r>
            <a:r>
              <a:rPr lang="ru-RU" b="1" dirty="0" smtClean="0">
                <a:solidFill>
                  <a:srgbClr val="005000"/>
                </a:solidFill>
                <a:latin typeface="Times New Roman" pitchFamily="18" charset="0"/>
                <a:cs typeface="Times New Roman" pitchFamily="18" charset="0"/>
              </a:rPr>
              <a:t> и профессиональные компетенции. 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5000"/>
                </a:solidFill>
                <a:latin typeface="Times New Roman" pitchFamily="18" charset="0"/>
                <a:cs typeface="Times New Roman" pitchFamily="18" charset="0"/>
              </a:rPr>
              <a:t>	В частности профессиональные компетенции формируются в процессе: проведения лекционных и практических занятий, прохождения практик, 	 консультирования       с       учетом  специфики                         отраслей специализации,  взаимодействия с работодателями 	 			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56040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НАУЧНО-ИССЛЕДОВАТЕЛЬСКАЯ РАБОТА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571480"/>
            <a:ext cx="8143932" cy="487375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b="1" dirty="0" smtClean="0">
                <a:solidFill>
                  <a:srgbClr val="005000"/>
                </a:solidFill>
                <a:latin typeface="Times New Roman" pitchFamily="18" charset="0"/>
                <a:cs typeface="Times New Roman" pitchFamily="18" charset="0"/>
              </a:rPr>
              <a:t>	Ежегодно в рамках Дней науки в стенах СОГУ проводится </a:t>
            </a:r>
            <a:r>
              <a:rPr lang="ru-RU" sz="1600" b="1" dirty="0" err="1" smtClean="0">
                <a:solidFill>
                  <a:srgbClr val="005000"/>
                </a:solidFill>
                <a:latin typeface="Times New Roman" pitchFamily="18" charset="0"/>
                <a:cs typeface="Times New Roman" pitchFamily="18" charset="0"/>
              </a:rPr>
              <a:t>внутривузовская</a:t>
            </a:r>
            <a:r>
              <a:rPr lang="ru-RU" sz="1600" b="1" dirty="0" smtClean="0">
                <a:solidFill>
                  <a:srgbClr val="005000"/>
                </a:solidFill>
                <a:latin typeface="Times New Roman" pitchFamily="18" charset="0"/>
                <a:cs typeface="Times New Roman" pitchFamily="18" charset="0"/>
              </a:rPr>
              <a:t> конференция,  на которой принимают участие магистранты.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rgbClr val="005000"/>
                </a:solidFill>
                <a:latin typeface="Times New Roman" pitchFamily="18" charset="0"/>
                <a:cs typeface="Times New Roman" pitchFamily="18" charset="0"/>
              </a:rPr>
              <a:t>	Под научным руководством преподавателей кафедры магистранты участвуют в конкурсах на лучшую НИРС, как внутри СОГУ, так и за пределами.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rgbClr val="005000"/>
                </a:solidFill>
                <a:latin typeface="Times New Roman" pitchFamily="18" charset="0"/>
                <a:cs typeface="Times New Roman" pitchFamily="18" charset="0"/>
              </a:rPr>
              <a:t>	Доброй традицией стала подготовка магистрантов ППС кафедры к выездным олимпиадам и конференциям различного уровня (на платформе вузов в  г. Москва, г. Санкт-Петербург, г. Пятигорск, г. Нальчик и др.). Участникам присваиваются призовые места, получаются сертификаты, а руководителей награждают благодарственными письмами. 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rgbClr val="005000"/>
                </a:solidFill>
                <a:latin typeface="Times New Roman" pitchFamily="18" charset="0"/>
                <a:cs typeface="Times New Roman" pitchFamily="18" charset="0"/>
              </a:rPr>
              <a:t>	Активность научной работы магистрантов характеризуют большим количество публикаций. </a:t>
            </a:r>
          </a:p>
          <a:p>
            <a:pPr marL="0" indent="0" algn="just">
              <a:buNone/>
            </a:pPr>
            <a:endParaRPr lang="ru-RU" sz="7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3" y="3571876"/>
            <a:ext cx="4857785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1" y="457200"/>
            <a:ext cx="8401080" cy="1114412"/>
          </a:xfrm>
          <a:solidFill>
            <a:srgbClr val="99FFCC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 eaLnBrk="1" hangingPunct="1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Возможность продолжения образования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 окончания магистратуры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643050"/>
            <a:ext cx="8429684" cy="5214950"/>
          </a:xfrm>
          <a:solidFill>
            <a:schemeClr val="accent3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аспирантура по направлению 40.06.01. юриспруденция , направленность программы: «Гражданское право; предпринимательское право; семейное право; международное частное право»</a:t>
            </a:r>
            <a:endParaRPr lang="ru-RU" sz="24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762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u="sng" dirty="0" smtClean="0">
                <a:solidFill>
                  <a:srgbClr val="014B0D"/>
                </a:solidFill>
              </a:rPr>
              <a:t/>
            </a:r>
            <a:br>
              <a:rPr lang="ru-RU" sz="2700" b="1" u="sng" dirty="0" smtClean="0">
                <a:solidFill>
                  <a:srgbClr val="014B0D"/>
                </a:solidFill>
              </a:rPr>
            </a:br>
            <a:r>
              <a:rPr lang="ru-RU" sz="2700" b="1" u="sng" dirty="0" smtClean="0">
                <a:solidFill>
                  <a:srgbClr val="014B0D"/>
                </a:solidFill>
              </a:rPr>
              <a:t/>
            </a:r>
            <a:br>
              <a:rPr lang="ru-RU" sz="2700" b="1" u="sng" dirty="0" smtClean="0">
                <a:solidFill>
                  <a:srgbClr val="014B0D"/>
                </a:solidFill>
              </a:rPr>
            </a:br>
            <a:r>
              <a:rPr lang="ru-RU" sz="2700" b="1" dirty="0" smtClean="0">
                <a:solidFill>
                  <a:srgbClr val="014B0D"/>
                </a:solidFill>
              </a:rPr>
              <a:t>МЕСТА ПРАКТИКИ </a:t>
            </a:r>
            <a:br>
              <a:rPr lang="ru-RU" sz="2700" b="1" dirty="0" smtClean="0">
                <a:solidFill>
                  <a:srgbClr val="014B0D"/>
                </a:solidFill>
              </a:rPr>
            </a:br>
            <a:r>
              <a:rPr lang="ru-RU" sz="2700" b="1" cap="all" dirty="0" smtClean="0">
                <a:solidFill>
                  <a:srgbClr val="014B0D"/>
                </a:solidFill>
              </a:rPr>
              <a:t>и трудоустройство выпускников</a:t>
            </a:r>
            <a:r>
              <a:rPr lang="ru-RU" sz="4400" b="1" dirty="0" smtClean="0">
                <a:solidFill>
                  <a:srgbClr val="014B0D"/>
                </a:solidFill>
              </a:rPr>
              <a:t/>
            </a:r>
            <a:br>
              <a:rPr lang="ru-RU" sz="4400" b="1" dirty="0" smtClean="0">
                <a:solidFill>
                  <a:srgbClr val="014B0D"/>
                </a:solidFill>
              </a:rPr>
            </a:br>
            <a:endParaRPr lang="ru-RU" dirty="0"/>
          </a:p>
        </p:txBody>
      </p:sp>
      <p:sp>
        <p:nvSpPr>
          <p:cNvPr id="4" name="Объект 4"/>
          <p:cNvSpPr txBox="1">
            <a:spLocks/>
          </p:cNvSpPr>
          <p:nvPr/>
        </p:nvSpPr>
        <p:spPr>
          <a:xfrm>
            <a:off x="228600" y="1371600"/>
            <a:ext cx="8558213" cy="527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358775" algn="ctr">
              <a:spcBef>
                <a:spcPts val="600"/>
              </a:spcBef>
              <a:buFont typeface="Arial" charset="0"/>
              <a:buNone/>
              <a:defRPr/>
            </a:pPr>
            <a:endParaRPr lang="ru-RU" sz="3600" b="1" u="sng" dirty="0">
              <a:solidFill>
                <a:srgbClr val="014B0D"/>
              </a:solidFill>
              <a:latin typeface="Arial" charset="0"/>
            </a:endParaRPr>
          </a:p>
          <a:p>
            <a:pPr marL="358775">
              <a:spcBef>
                <a:spcPts val="600"/>
              </a:spcBef>
              <a:buFont typeface="Arial" charset="0"/>
              <a:buNone/>
              <a:defRPr/>
            </a:pPr>
            <a:endParaRPr lang="ru-RU" sz="2400" u="sng" dirty="0">
              <a:solidFill>
                <a:srgbClr val="014B0D"/>
              </a:solidFill>
              <a:latin typeface="Arial" charset="0"/>
            </a:endParaRPr>
          </a:p>
          <a:p>
            <a:pPr algn="just">
              <a:buFont typeface="Wingdings" pitchFamily="2" charset="2"/>
              <a:buChar char="v"/>
              <a:defRPr/>
            </a:pPr>
            <a:endParaRPr lang="ru-RU" sz="36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  <a:defRPr/>
            </a:pPr>
            <a:endParaRPr lang="ru-RU" sz="36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  <a:defRPr/>
            </a:pPr>
            <a:endParaRPr lang="ru-RU" sz="36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ru-RU" sz="3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время обучения студенты проходят </a:t>
            </a:r>
            <a:r>
              <a:rPr lang="ru-RU" sz="3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учебную, педагогическую, технологическую и преддипломную практику.  В процессе прохождения практик они обирают </a:t>
            </a:r>
            <a:r>
              <a: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фактические материалы для </a:t>
            </a:r>
            <a:r>
              <a:rPr lang="ru-RU" sz="3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ВКР (магистерской диссертации) </a:t>
            </a:r>
            <a:r>
              <a: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налоговых органах, финансовых </a:t>
            </a:r>
            <a:r>
              <a: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 консалтинговых компаниях, предприятиях реального сектора </a:t>
            </a:r>
            <a:r>
              <a:rPr lang="ru-RU" sz="3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экономики.</a:t>
            </a:r>
            <a:endParaRPr lang="ru-RU" sz="3300" dirty="0">
              <a:solidFill>
                <a:srgbClr val="006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ru-RU" sz="3600" dirty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Выпускники магистерской программы </a:t>
            </a:r>
            <a:r>
              <a:rPr lang="ru-RU" sz="3600" dirty="0" smtClean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трудоустраиваются </a:t>
            </a:r>
            <a:r>
              <a:rPr lang="ru-RU" sz="3600" dirty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в отечественные и зарубежные </a:t>
            </a:r>
            <a:r>
              <a:rPr lang="ru-RU" sz="3600" dirty="0" smtClean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компании, правоохранительные органы</a:t>
            </a:r>
            <a:r>
              <a:rPr lang="ru-RU" sz="3600" dirty="0" smtClean="0">
                <a:solidFill>
                  <a:srgbClr val="014B0D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6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" algn="just">
              <a:defRPr/>
            </a:pPr>
            <a:r>
              <a:rPr lang="ru-RU" sz="3300" dirty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785794"/>
            <a:ext cx="297814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785794"/>
            <a:ext cx="292895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142984"/>
            <a:ext cx="274477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142844" y="1571612"/>
            <a:ext cx="8501122" cy="5286388"/>
          </a:xfrm>
          <a:solidFill>
            <a:srgbClr val="99FFCC"/>
          </a:solidFill>
        </p:spPr>
        <p:txBody>
          <a:bodyPr>
            <a:normAutofit/>
          </a:bodyPr>
          <a:lstStyle/>
          <a:p>
            <a:pPr marL="274320" indent="-457200" algn="just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800" b="1" dirty="0" smtClean="0">
                <a:ln w="22225">
                  <a:solidFill>
                    <a:srgbClr val="0202A2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100%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преподавателей имеют ученые степени кандидатов и докторов наук.</a:t>
            </a:r>
          </a:p>
          <a:p>
            <a:pPr marL="274320" indent="-457200" algn="just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457200" algn="just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преподаватели имеют звание доцента или профессора.</a:t>
            </a:r>
          </a:p>
          <a:p>
            <a:pPr marL="274320" indent="-457200" algn="just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457200" algn="just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Магистрантов обучают специалисты-практики – представители судебной власти, администрации г. Владикавказ и др.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2844" y="0"/>
            <a:ext cx="8586790" cy="1438252"/>
          </a:xfrm>
          <a:prstGeom prst="rect">
            <a:avLst/>
          </a:prstGeom>
          <a:solidFill>
            <a:srgbClr val="92D050"/>
          </a:solidFill>
        </p:spPr>
        <p:txBody>
          <a:bodyPr lIns="0" rIns="0" bIns="0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Образовательный процесс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обеспечивают высококвалифицированные   кадры:</a:t>
            </a:r>
          </a:p>
        </p:txBody>
      </p:sp>
      <p:sp>
        <p:nvSpPr>
          <p:cNvPr id="11" name="Лента лицом вверх 10"/>
          <p:cNvSpPr/>
          <p:nvPr/>
        </p:nvSpPr>
        <p:spPr>
          <a:xfrm>
            <a:off x="3571868" y="2786058"/>
            <a:ext cx="1500198" cy="42862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Лента лицом вверх 11"/>
          <p:cNvSpPr/>
          <p:nvPr/>
        </p:nvSpPr>
        <p:spPr>
          <a:xfrm>
            <a:off x="3571868" y="3857628"/>
            <a:ext cx="1571636" cy="500066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4" descr="E:\Тим\ИГХТУ\Графика\Презентация\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9745"/>
              </a:clrFrom>
              <a:clrTo>
                <a:srgbClr val="009745">
                  <a:alpha val="0"/>
                </a:srgbClr>
              </a:clrTo>
            </a:clrChange>
          </a:blip>
          <a:srcRect l="9747" t="12431" r="7397" b="12975"/>
          <a:stretch>
            <a:fillRect/>
          </a:stretch>
        </p:blipFill>
        <p:spPr bwMode="auto">
          <a:xfrm>
            <a:off x="7500958" y="0"/>
            <a:ext cx="1049338" cy="8651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001056" cy="6072230"/>
          </a:xfrm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  <a:buClr>
                <a:srgbClr val="0202A2"/>
              </a:buClr>
              <a:buSzTx/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Востребованность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рынком труда высококвалифицированных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специалистов в области гражданского права;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buClr>
                <a:srgbClr val="0202A2"/>
              </a:buClr>
              <a:buSzTx/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Гарантия высокого уровня подготовки, обеспечивающего конкурентоспособность магистров на рынке труда и возможность открыть собственный бизнес в сфере юридического консультирования, консалтинга  др.;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buClr>
                <a:srgbClr val="0202A2"/>
              </a:buClr>
              <a:buSzTx/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Подготовка магистров с учетом профессиональных требований к специалистам, предъявляемых потенциальными работодателями и рынком профессиональной деятельности;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buClr>
                <a:srgbClr val="0202A2"/>
              </a:buClr>
              <a:buSzTx/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Участие потенциальных работодателей в составлении и рецензировании учебных программ по специальным дисциплинам;</a:t>
            </a:r>
            <a:endParaRPr lang="ru-RU" sz="2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1200"/>
              </a:spcBef>
              <a:buClr>
                <a:srgbClr val="0202A2"/>
              </a:buClr>
              <a:buSzTx/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Использование современных технологий обучения, позволяющих совмещать теоретическое обучение с получением практических навыков в сфере профессиональной деятельности;</a:t>
            </a:r>
            <a:endParaRPr lang="ru-RU" sz="2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1200"/>
              </a:spcBef>
              <a:buClr>
                <a:srgbClr val="0202A2"/>
              </a:buClr>
              <a:buSzTx/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Возможность составления индивидуального плана обучения;</a:t>
            </a:r>
            <a:endParaRPr lang="ru-RU" sz="2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1200"/>
              </a:spcBef>
              <a:buClr>
                <a:srgbClr val="0202A2"/>
              </a:buClr>
              <a:buSzTx/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Возможность дальнейшего развития научных изысканий и использования полученных результатов в аспирантуре и докторантуре;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buClr>
                <a:srgbClr val="0202A2"/>
              </a:buClr>
              <a:buSzTx/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Финансовая поддержка научных изысканий в форме грантов, именных стипендий и др.</a:t>
            </a:r>
            <a:endParaRPr lang="ru-RU" sz="2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28596" y="0"/>
            <a:ext cx="8229600" cy="492125"/>
          </a:xfrm>
          <a:prstGeom prst="rect">
            <a:avLst/>
          </a:prstGeom>
          <a:solidFill>
            <a:srgbClr val="92D050"/>
          </a:solidFill>
        </p:spPr>
        <p:txBody>
          <a:bodyPr lIns="0" rIns="0" bIns="0" anchor="b"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Преимущества программы: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924800" cy="762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/>
              <a:t>КОНТАКТНАЯ ИНФОРМАЦИЯ</a:t>
            </a:r>
            <a:endParaRPr lang="ru-RU" sz="2400" dirty="0"/>
          </a:p>
        </p:txBody>
      </p:sp>
      <p:sp>
        <p:nvSpPr>
          <p:cNvPr id="3584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077200" cy="300039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362026, РСО-Алания, г.Владикавказ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ул.Бутырина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27,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Кафедра гражданского права и процесса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	Телефон: +7(8672) 333373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305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b="1" dirty="0" smtClean="0"/>
              <a:t>urfak.sogu@mail.ru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9" y="3429000"/>
            <a:ext cx="600079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3352800" y="228600"/>
            <a:ext cx="5562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Научный руководитель магистерской программы:</a:t>
            </a:r>
            <a:endParaRPr lang="ru-RU" altLang="ru-RU" sz="3200" b="1" dirty="0" smtClean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124200" y="3214686"/>
            <a:ext cx="5715000" cy="3643314"/>
          </a:xfrm>
          <a:ln>
            <a:solidFill>
              <a:srgbClr val="0070C0"/>
            </a:solidFill>
          </a:ln>
          <a:effectLst>
            <a:softEdge rad="31750"/>
          </a:effectLst>
        </p:spPr>
        <p:txBody>
          <a:bodyPr>
            <a:normAutofit fontScale="62500" lnSpcReduction="20000"/>
          </a:bodyPr>
          <a:lstStyle/>
          <a:p>
            <a:pPr algn="ctr">
              <a:buFontTx/>
              <a:buNone/>
              <a:defRPr/>
            </a:pPr>
            <a:r>
              <a:rPr lang="ru-RU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Камышанский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Владимир Павлович </a:t>
            </a:r>
          </a:p>
          <a:p>
            <a:pPr algn="ctr">
              <a:buFontTx/>
              <a:buNone/>
              <a:defRPr/>
            </a:pPr>
            <a:endParaRPr lang="ru-RU" sz="2800" b="1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  <a:defRPr/>
            </a:pPr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доктор юридических наук, профессор, заведующий кафедрой гражданского права ФГБОУ ВПО «Кубанский государственный аграрный университет», заведующий кафедрой гражданского права и процесса Института международного права, экономики, гуманитарных наук и управления имени К. В. </a:t>
            </a:r>
            <a:r>
              <a:rPr lang="ru-RU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Россинского</a:t>
            </a:r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директор АНО «Научно-исследовательский институт актуальных проблем современного права», почётный работник высшего профессионального образования Российской Федерации</a:t>
            </a:r>
            <a:endParaRPr lang="ru-RU" sz="16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3" name="AutoShape 7" descr="https://apf.mail.ru/cgi-bin/readmsg/DSC_0813.jpg?id=13808865470000000168%3B0%3B4&amp;exif=1&amp;bs=13605879&amp;bl=6329793&amp;ct=image%2Fjpeg&amp;cn=DSC_0813.jpg&amp;cte=base6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367087"/>
            <a:ext cx="3071834" cy="174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071545"/>
            <a:ext cx="2071702" cy="310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143108" y="428604"/>
            <a:ext cx="6629400" cy="522288"/>
          </a:xfrm>
          <a:gradFill>
            <a:gsLst>
              <a:gs pos="0">
                <a:srgbClr val="92D050"/>
              </a:gs>
              <a:gs pos="50000">
                <a:schemeClr val="bg1">
                  <a:lumMod val="8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Цель программы магистратуры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971675" y="1571612"/>
            <a:ext cx="6815167" cy="4786346"/>
          </a:xfrm>
          <a:solidFill>
            <a:srgbClr val="99FFCC"/>
          </a:solidFill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Основная образовательная программа «Гражданское право» имеет своей целью развитие у студентов личностных качеств, а также формирование общекультурных (универсальных) и профессиональных компетенций в соответствии с требованиями ФГОС ВО по данному направлению подготовки; подготовка нового поколения высокообразованных юристов в сфере гражданского права, отвечающих динамично изменяющимся требованиям на современном рынке и международному уровню профессионального образования; способствовать повышению степени удовлетворения образовательных потребностей личности, общества и государства, развития единого образовательного пространства в области юриспруденции и содействия его интеграции в мировую образовательную научно-информационную среду; формирование комплексного представления о правовом регулировании общественных отношений в разных сферах деятельности; систематизация знаний о заключении, содержании, исполнении, обеспечении исполнения договоров в сфере частного права, о возникновении, изменении, прекращении права собственности и иных вещных прав,  об особенностях правового положения участников </a:t>
            </a:r>
            <a:r>
              <a:rPr lang="ru-RU" sz="14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частно-правовых</a:t>
            </a:r>
            <a:r>
              <a:rPr lang="ru-RU" sz="1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отношений, углубленное изучение специфических правовых институтов и </a:t>
            </a:r>
            <a:r>
              <a:rPr lang="ru-RU" sz="14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субинститутов</a:t>
            </a:r>
            <a:r>
              <a:rPr lang="ru-RU" sz="1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в области гражданского права, изучение и разбор актов судебной практики. </a:t>
            </a:r>
            <a:endParaRPr lang="ru-RU" sz="1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28377" t="10548" r="47500" b="23595"/>
          <a:stretch>
            <a:fillRect/>
          </a:stretch>
        </p:blipFill>
        <p:spPr bwMode="auto">
          <a:xfrm>
            <a:off x="0" y="0"/>
            <a:ext cx="178591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6" name="Rectangle 24"/>
          <p:cNvSpPr>
            <a:spLocks noGrp="1" noChangeArrowheads="1"/>
          </p:cNvSpPr>
          <p:nvPr>
            <p:ph type="title" idx="4294967295"/>
          </p:nvPr>
        </p:nvSpPr>
        <p:spPr>
          <a:xfrm>
            <a:off x="2971800" y="0"/>
            <a:ext cx="6172200" cy="10636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ЦЕЛЕВАЯ АУДИТОРИЯ МАГИСТЕРСКОЙ ПРОГРАММЫ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03" name="Rectangle 82"/>
          <p:cNvSpPr>
            <a:spLocks noChangeArrowheads="1"/>
          </p:cNvSpPr>
          <p:nvPr/>
        </p:nvSpPr>
        <p:spPr bwMode="black">
          <a:xfrm>
            <a:off x="3533775" y="3894138"/>
            <a:ext cx="41767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ru-RU" b="1">
                <a:solidFill>
                  <a:srgbClr val="000000"/>
                </a:solidFill>
              </a:rPr>
              <a:t> </a:t>
            </a:r>
          </a:p>
          <a:p>
            <a:pPr eaLnBrk="0" hangingPunct="0"/>
            <a:r>
              <a:rPr lang="ru-RU" altLang="ru-RU" b="1">
                <a:solidFill>
                  <a:srgbClr val="000000"/>
                </a:solidFill>
              </a:rPr>
              <a:t> </a:t>
            </a:r>
          </a:p>
          <a:p>
            <a:pPr eaLnBrk="0" hangingPunct="0"/>
            <a:endParaRPr lang="en-US" altLang="ru-RU" b="1">
              <a:solidFill>
                <a:srgbClr val="000000"/>
              </a:solidFill>
            </a:endParaRPr>
          </a:p>
        </p:txBody>
      </p:sp>
      <p:sp>
        <p:nvSpPr>
          <p:cNvPr id="25604" name="Rectangle 84"/>
          <p:cNvSpPr>
            <a:spLocks noChangeArrowheads="1"/>
          </p:cNvSpPr>
          <p:nvPr/>
        </p:nvSpPr>
        <p:spPr bwMode="black">
          <a:xfrm>
            <a:off x="3071802" y="1285860"/>
            <a:ext cx="5253031" cy="466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buFont typeface="Arial" pitchFamily="34" charset="0"/>
              <a:buChar char="•"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ЮРИСТЫ </a:t>
            </a:r>
          </a:p>
          <a:p>
            <a:pPr algn="just" eaLnBrk="0" hangingPunct="0">
              <a:buFont typeface="Arial" pitchFamily="34" charset="0"/>
              <a:buChar char="•"/>
            </a:pPr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 typeface="Arial" pitchFamily="34" charset="0"/>
              <a:buChar char="•"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ЭКОНОМИСТЫ</a:t>
            </a:r>
          </a:p>
          <a:p>
            <a:pPr algn="just" eaLnBrk="0" hangingPunct="0">
              <a:buFont typeface="Arial" pitchFamily="34" charset="0"/>
              <a:buChar char="•"/>
            </a:pPr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 typeface="Arial" pitchFamily="34" charset="0"/>
              <a:buChar char="•"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РАБОТНИКИ ПРАВООХРАНИТЕЛЬНЫХ И СУДЕБНЫХ ОРГАНОВ</a:t>
            </a:r>
          </a:p>
          <a:p>
            <a:pPr algn="just" eaLnBrk="0" hangingPunct="0">
              <a:buFont typeface="Arial" pitchFamily="34" charset="0"/>
              <a:buChar char="•"/>
            </a:pPr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 typeface="Arial" pitchFamily="34" charset="0"/>
              <a:buChar char="•"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ПРОФЕССИОНАЛЬНЫЕ УЧАСТНИКИ РЫНКА ЦЕННЫХ БУМАГ</a:t>
            </a:r>
          </a:p>
          <a:p>
            <a:pPr algn="just" eaLnBrk="0" hangingPunct="0">
              <a:buFont typeface="Arial" pitchFamily="34" charset="0"/>
              <a:buChar char="•"/>
            </a:pPr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 typeface="Arial" pitchFamily="34" charset="0"/>
              <a:buChar char="•"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АДВОКАТЫ</a:t>
            </a:r>
          </a:p>
          <a:p>
            <a:pPr algn="just" eaLnBrk="0" hangingPunct="0">
              <a:buFont typeface="Arial" pitchFamily="34" charset="0"/>
              <a:buChar char="•"/>
            </a:pPr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 typeface="Arial" pitchFamily="34" charset="0"/>
              <a:buChar char="•"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НОТАРИУСЫ</a:t>
            </a:r>
          </a:p>
          <a:p>
            <a:pPr algn="just" eaLnBrk="0" hangingPunct="0">
              <a:buFont typeface="Arial" pitchFamily="34" charset="0"/>
              <a:buChar char="•"/>
            </a:pPr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 typeface="Arial" pitchFamily="34" charset="0"/>
              <a:buChar char="•"/>
            </a:pPr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 typeface="Arial" pitchFamily="34" charset="0"/>
              <a:buChar char="•"/>
            </a:pPr>
            <a:endParaRPr lang="en-US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5" name="Rectangle 86"/>
          <p:cNvSpPr>
            <a:spLocks noChangeArrowheads="1"/>
          </p:cNvSpPr>
          <p:nvPr/>
        </p:nvSpPr>
        <p:spPr bwMode="black">
          <a:xfrm>
            <a:off x="4238625" y="2209800"/>
            <a:ext cx="4905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b="1" dirty="0">
                <a:solidFill>
                  <a:srgbClr val="000000"/>
                </a:solidFill>
              </a:rPr>
              <a:t>   </a:t>
            </a:r>
            <a:endParaRPr lang="en-US" altLang="ru-RU" b="1" dirty="0">
              <a:solidFill>
                <a:srgbClr val="000000"/>
              </a:solidFill>
            </a:endParaRPr>
          </a:p>
        </p:txBody>
      </p:sp>
      <p:sp>
        <p:nvSpPr>
          <p:cNvPr id="25614" name="Rectangle 128"/>
          <p:cNvSpPr>
            <a:spLocks noChangeArrowheads="1"/>
          </p:cNvSpPr>
          <p:nvPr/>
        </p:nvSpPr>
        <p:spPr bwMode="auto">
          <a:xfrm>
            <a:off x="36513" y="6910388"/>
            <a:ext cx="9144000" cy="228600"/>
          </a:xfrm>
          <a:prstGeom prst="rect">
            <a:avLst/>
          </a:prstGeom>
          <a:solidFill>
            <a:schemeClr val="accent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b="1">
              <a:solidFill>
                <a:srgbClr val="000000"/>
              </a:solidFill>
            </a:endParaRPr>
          </a:p>
        </p:txBody>
      </p:sp>
      <p:sp>
        <p:nvSpPr>
          <p:cNvPr id="25617" name="Rectangle 82"/>
          <p:cNvSpPr>
            <a:spLocks noChangeArrowheads="1"/>
          </p:cNvSpPr>
          <p:nvPr/>
        </p:nvSpPr>
        <p:spPr bwMode="black">
          <a:xfrm>
            <a:off x="2514600" y="5486400"/>
            <a:ext cx="510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 altLang="ru-RU" b="1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357298"/>
            <a:ext cx="2784463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профессиональной деятельности выпускника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29642" cy="4829196"/>
          </a:xfrm>
        </p:spPr>
        <p:txBody>
          <a:bodyPr>
            <a:normAutofit fontScale="92500" lnSpcReduction="2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нормотворческая;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правоприменительная;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правоохранительная;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экспертно-консультационная;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организационно-управленческая;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научно-исследовательская;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педагогическая (преподавание правовых дисциплин в образовательных учреждениях, в том числе в высших учебных заведениях).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705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 ОСВОЕНИЯ ПРОГРАММЫ МАГИСТРАТУРЫ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dirty="0"/>
          </a:p>
        </p:txBody>
      </p:sp>
      <p:sp>
        <p:nvSpPr>
          <p:cNvPr id="27651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990601"/>
            <a:ext cx="7467600" cy="3652845"/>
          </a:xfrm>
        </p:spPr>
        <p:txBody>
          <a:bodyPr>
            <a:normAutofit fontScale="92500" lnSpcReduction="10000"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 ПОЛУЧЕНИЯ ОБРАЗОВАНИЯ ПО ПРОГРАММЕ МАГИСТРАТУРЫ СОСТАВЛЯЕТ 2 ГОДА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ОБЪЕМ ПРОГРАММЫ МАГИСТРАТУРЫ В ОЧНОЙ ФОРМЕ ОБУЧЕНИЯ, РЕАЛИЗУЕМЫЙ ЗА ОДИН УЧЕБНЫЙ ГОД, СОСТАВЛЯЕТ 60 З.Е. (2 ГОДА – 120 З.Е.)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ОБУЧЕНИЕ ОСУЩЕСТВЛЯЕТСЯ В ОЧНОЙ ФОРМЕ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altLang="ru-RU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4143380"/>
            <a:ext cx="5072098" cy="236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74676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002060"/>
                </a:solidFill>
              </a:rPr>
              <a:t>Требования к уровню подготовки, необходимому для освоения программы магистратуры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901014" cy="5102352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ru-RU" sz="23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магистратуры предназначена для выпускников программ бакалавриата и специалистов как юридического, так и неюридического профиля.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Абитуриент должен иметь документ государственного образца (диплом) о высшем образовании.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Лица, имеющие диплом бакалавра или специалиста и желающие освоить данную программу, зачисляются в магистратуру по результатам вступительных испытаний. </a:t>
            </a:r>
            <a: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8794750" cy="6858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Миссия программы</a:t>
            </a:r>
            <a:endParaRPr lang="ru-RU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формирование профессиональных компетенций и личностных качеств эрудированных, творческих и </a:t>
            </a:r>
            <a:r>
              <a:rPr lang="ru-RU" dirty="0" err="1" smtClean="0">
                <a:solidFill>
                  <a:srgbClr val="7030A0"/>
                </a:solidFill>
              </a:rPr>
              <a:t>инновационномыслящих</a:t>
            </a:r>
            <a:r>
              <a:rPr lang="ru-RU" dirty="0" smtClean="0">
                <a:solidFill>
                  <a:srgbClr val="7030A0"/>
                </a:solidFill>
              </a:rPr>
              <a:t> выпускников и обеспечение качественной подготовки высококвалифицированных и конкурентоспособных специалистов в области гражданского, корпоративного и семейного права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499350" cy="457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ОСОБЕННОСТИ ПРОЦЕССА ОБУЧЕНИЯ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95400"/>
          <a:ext cx="8258204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663</TotalTime>
  <Words>489</Words>
  <Application>Microsoft Office PowerPoint</Application>
  <PresentationFormat>Экран (4:3)</PresentationFormat>
  <Paragraphs>98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СЕВЕРО-ОСЕТИНСКИЙ ГОСУДАРСТВЕННЫЙ  УНИВЕРСИТЕТ ИМЕНИ К. Л. ХЕТАГУРОВА</vt:lpstr>
      <vt:lpstr>Научный руководитель магистерской программы:</vt:lpstr>
      <vt:lpstr>Цель программы магистратуры</vt:lpstr>
      <vt:lpstr>ЦЕЛЕВАЯ АУДИТОРИЯ МАГИСТЕРСКОЙ ПРОГРАММЫ</vt:lpstr>
      <vt:lpstr>Задачи профессиональной деятельности выпускника</vt:lpstr>
      <vt:lpstr>СРОК ОСВОЕНИЯ ПРОГРАММЫ МАГИСТРАТУРЫ  </vt:lpstr>
      <vt:lpstr>Требования к уровню подготовки, необходимому для освоения программы магистратуры </vt:lpstr>
      <vt:lpstr>Миссия программы</vt:lpstr>
      <vt:lpstr>ОСОБЕННОСТИ ПРОЦЕССА ОБУЧЕНИЯ</vt:lpstr>
      <vt:lpstr> КОМПЕТЕНЦИИ ВЫПУСКНИКА, ФОРМИРУЕМЫЕ В РЕЗУЛЬТАТЕ ОСВОЕНИЯ ПРОГРАММЫ </vt:lpstr>
      <vt:lpstr>НАУЧНО-ИССЛЕДОВАТЕЛЬСКАЯ РАБОТА</vt:lpstr>
      <vt:lpstr>Возможность продолжения образования  после окончания магистратуры </vt:lpstr>
      <vt:lpstr>  МЕСТА ПРАКТИКИ  и трудоустройство выпускников </vt:lpstr>
      <vt:lpstr>Слайд 14</vt:lpstr>
      <vt:lpstr>Слайд 15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Северо-Осетинский государственный  университет имени К. Л. Хетагурова</dc:title>
  <dc:creator>User</dc:creator>
  <cp:lastModifiedBy>Dell</cp:lastModifiedBy>
  <cp:revision>80</cp:revision>
  <dcterms:created xsi:type="dcterms:W3CDTF">2019-05-01T18:17:54Z</dcterms:created>
  <dcterms:modified xsi:type="dcterms:W3CDTF">2019-06-13T09:28:12Z</dcterms:modified>
</cp:coreProperties>
</file>